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before teaching. Revision 1. Content digest 399f61878fb61d88. Partial standards connection only. https://www.nextgenscience.org/pe/ms-ess2-4-earths-systems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Predict where water could go in an impermeable tray. Present the story as illustrative, not classroom data. Record initial explanations before introducing vocabulary.
Question IDs: 
Draft content; review the linked answer key. Content digest 399f61878fb61d88.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a sealed cold container and room-temperature comparison. Ask for predictions. If you run the demonstration, record real observations and check for leaks. Distinguish observation from inference; use an explicitly illustrative scenario if no demonstration is available.
Question IDs: wc-q1
Draft content; review the linked answer key. Content digest 399f61878fb61d88.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model helps us explain where water can move, including changes we cannot directly see.
Pause: Predict a route. What can this model show, and what might it leave out?
Question link: whole-pack concept
Sources:
https://www.usgs.gov/special-topics/water-science-school/science/water-cycle
https://gpm.nasa.gov/education/water-cycle
https://www.nextgenscience.org/pe/ms-ess2-4-earths-systems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Energy from the Sun supports evaporation. Liquid water becomes water vapor in the air. Water vapor is invisible. Evaporation can also happen without direct sunlight.
Pause: Has the water stopped existing? Explain your reasoning.
Question link: whole-pack concept
Sources:
https://www.usgs.gov/special-topics/water-science-school/science/water-cycle
https://gpm.nasa.gov/education/water-cycle
https://www.nextgenscience.org/pe/ms-ess2-4-earths-systems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water vapor cools, it can condense into tiny liquid droplets. Clouds contain tiny droplets, ice crystals, or both. The visible cloud is different from invisible water vapor.
Pause: Explain why a visible cloud is not a cloud of visible water vapor.
Question link: whole-pack concept
Sources:
https://www.usgs.gov/special-topics/water-science-school/science/water-cycle
https://gpm.nasa.gov/education/water-cycle
https://www.nextgenscience.org/pe/ms-ess2-4-earths-systems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animation frames 1–3 with prediction pauses. Students distinguish invisible vapor and visible droplets, then support, extend, or revise their initial explanation. Connect to one surface route only if time permits. An initially sound model may be retained with evidence.
Question IDs: wc-q2
Draft content; review the linked answer key. Content digest 399f61878fb61d88.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an independent explanation. Check the proposed source of the droplets and whether the evidence actually supports the claim. Use remaining misconceptions to plan lesson 2.
Question IDs: wc-q3
Draft content; review the linked answer key. Content digest 399f61878fb61d88.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Retrieve an earlier model and one uncertainty. Check that students distinguish invisible water vapor from visible droplets.
Question IDs: 
Draft content; review the linked answer key. Content digest 399f61878fb61d88.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rain, soil and tree scenario. Ask for a possible plant route and a possible storage fate. Use frames 4–6 to discuss pathways and mechanisms, separating illustrative models from observations.
Question IDs: wc-q4
Draft content; review the linked answer key. Content digest 399f61878fb61d88.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Gravity helps water fall as precipitation and move downhill. Some water runs over the surface. Some enters the ground. These are possible routes, not one required sequence.
Pause: Which arrows show water moving because of gravity?
Question link: whole-pack concept
Sources:
https://www.usgs.gov/special-topics/water-science-school/science/water-cycle
https://gpm.nasa.gov/education/water-cycle
https://www.nextgenscience.org/pe/ms-ess2-4-earths-systems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Plants take up water through their roots and release water vapor from their leaves through transpiration. Water can travel along different routes.
Pause: Trace a route that returns water to the air without visiting the ocean.
Question link: whole-pack concept
Sources:
https://www.usgs.gov/special-topics/water-science-school/science/water-cycle
https://gpm.nasa.gov/education/water-cycle
https://www.nextgenscience.org/pe/ms-ess2-4-earths-systems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 can remain in storage, including underground. It does not all move around one loop at the same speed. This model does not show quantities or real travel times.
Pause: What does a single circular arrow hide?
Question link: whole-pack concept
Sources:
https://www.usgs.gov/special-topics/water-science-school/science/water-cycle
https://gpm.nasa.gov/education/water-cycle
https://www.nextgenscience.org/pe/ms-ess2-4-earths-systems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evidence to support, extend, or revise your model. Explain a possible route and a limitation. Pause here to respond to the question.
Pause: Use evidence to support, extend, or revise your earlier model. Show two possible water routes. Explain one energy transfer and one role of gravity, then state a limitation of your model.
Question link: wc-q5
Sources:
https://www.usgs.gov/special-topics/water-science-school/science/water-cycle
https://gpm.nasa.gov/education/water-cycle
https://www.nextgenscience.org/pe/ms-ess2-4-earths-systems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support, extend, or revise their models using sources or observations. Compare two routes, an energy transfer, a gravity-driven movement, and a limitation. Accept a well-supported initial model.
Question IDs: wc-q5
Draft content; review the linked answer key. Content digest 399f61878fb61d88.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independent explanation about fixed routes and the roles of sunlight and gravity. Use it to choose what needs revisiting.
Question IDs: wc-q6
Draft content; review the linked answer key. Content digest 399f61878fb61d88.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TWO CONNECTED SCIENCE LESSONS</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The water cycle</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1</a:t>
            </a:r>
            <a:endParaRPr lang="en-US" sz="1000" dirty="0"/>
          </a:p>
        </p:txBody>
      </p:sp>
      <p:sp>
        <p:nvSpPr>
          <p:cNvPr id="5" name="Text 3"/>
          <p:cNvSpPr/>
          <p:nvPr/>
        </p:nvSpPr>
        <p:spPr>
          <a:xfrm>
            <a:off x="548640" y="2286000"/>
            <a:ext cx="10698480" cy="1234440"/>
          </a:xfrm>
          <a:prstGeom prst="rect">
            <a:avLst/>
          </a:prstGeom>
          <a:noFill/>
          <a:ln/>
        </p:spPr>
        <p:txBody>
          <a:bodyPr wrap="square" lIns="0" tIns="0" rIns="0" bIns="0" rtlCol="0" anchor="ctr"/>
          <a:lstStyle/>
          <a:p>
            <a:pPr indent="0" marL="0">
              <a:buNone/>
            </a:pPr>
            <a:r>
              <a:rPr lang="en-US" sz="3500" dirty="0">
                <a:solidFill>
                  <a:srgbClr val="173E37"/>
                </a:solidFill>
              </a:rPr>
              <a:t>Where did the puddle go?</a:t>
            </a:r>
            <a:endParaRPr lang="en-US" sz="3500" dirty="0"/>
          </a:p>
        </p:txBody>
      </p:sp>
      <p:sp>
        <p:nvSpPr>
          <p:cNvPr id="6" name="Text 4"/>
          <p:cNvSpPr/>
          <p:nvPr/>
        </p:nvSpPr>
        <p:spPr>
          <a:xfrm>
            <a:off x="548640" y="4297680"/>
            <a:ext cx="10698480" cy="1097280"/>
          </a:xfrm>
          <a:prstGeom prst="rect">
            <a:avLst/>
          </a:prstGeom>
          <a:noFill/>
          <a:ln/>
        </p:spPr>
        <p:txBody>
          <a:bodyPr wrap="square" lIns="0" tIns="0" rIns="0" bIns="0" rtlCol="0" anchor="ctr"/>
          <a:lstStyle/>
          <a:p>
            <a:pPr indent="0" marL="0">
              <a:buNone/>
            </a:pPr>
            <a:r>
              <a:rPr lang="en-US" sz="2200" dirty="0">
                <a:solidFill>
                  <a:srgbClr val="567368"/>
                </a:solidFill>
              </a:rPr>
              <a:t>Grades 6–8</a:t>
            </a:r>
            <a:endParaRPr lang="en-US" sz="2200" dirty="0"/>
          </a:p>
          <a:p>
            <a:pPr indent="0" marL="0">
              <a:buNone/>
            </a:pPr>
            <a:r>
              <a:rPr lang="en-US" sz="2200" dirty="0">
                <a:solidFill>
                  <a:srgbClr val="567368"/>
                </a:solidFill>
              </a:rPr>
              <a:t>2 × 45 minutes</a:t>
            </a:r>
            <a:endParaRPr lang="en-US" sz="2200" dirty="0"/>
          </a:p>
          <a:p>
            <a:pPr indent="0" marL="0">
              <a:buNone/>
            </a:pPr>
            <a:r>
              <a:rPr lang="en-US" sz="2200" dirty="0">
                <a:solidFill>
                  <a:srgbClr val="567368"/>
                </a:solidFill>
              </a:rPr>
              <a:t>Predict. Explain with evidence. Revisit your model.</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LESSON 1 / WHERE CAN WATER GO?</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Where can water go?</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2</a:t>
            </a:r>
            <a:endParaRPr lang="en-US" sz="1000" dirty="0"/>
          </a:p>
        </p:txBody>
      </p:sp>
      <p:sp>
        <p:nvSpPr>
          <p:cNvPr id="5" name="Text 3"/>
          <p:cNvSpPr/>
          <p:nvPr/>
        </p:nvSpPr>
        <p:spPr>
          <a:xfrm>
            <a:off x="594360" y="2148840"/>
            <a:ext cx="10881360" cy="3154680"/>
          </a:xfrm>
          <a:prstGeom prst="rect">
            <a:avLst/>
          </a:prstGeom>
          <a:noFill/>
          <a:ln/>
        </p:spPr>
        <p:txBody>
          <a:bodyPr wrap="square" lIns="0" tIns="0" rIns="0" bIns="0" rtlCol="0" anchor="ctr"/>
          <a:lstStyle/>
          <a:p>
            <a:pPr indent="0" marL="0">
              <a:buNone/>
            </a:pPr>
            <a:r>
              <a:rPr lang="en-US" sz="2700" dirty="0">
                <a:solidFill>
                  <a:srgbClr val="173E37"/>
                </a:solidFill>
              </a:rPr>
              <a:t>What do you predict? Explain your thinking.</a:t>
            </a:r>
            <a:endParaRPr lang="en-US" sz="2700" dirty="0"/>
          </a:p>
        </p:txBody>
      </p:sp>
      <p:sp>
        <p:nvSpPr>
          <p:cNvPr id="6" name="Text 4"/>
          <p:cNvSpPr/>
          <p:nvPr/>
        </p:nvSpPr>
        <p:spPr>
          <a:xfrm>
            <a:off x="594360" y="5715000"/>
            <a:ext cx="10881360" cy="365760"/>
          </a:xfrm>
          <a:prstGeom prst="rect">
            <a:avLst/>
          </a:prstGeom>
          <a:noFill/>
          <a:ln/>
        </p:spPr>
        <p:txBody>
          <a:bodyPr wrap="square" lIns="0" tIns="0" rIns="0" bIns="0" rtlCol="0" anchor="ctr"/>
          <a:lstStyle/>
          <a:p>
            <a:pPr indent="0" marL="0">
              <a:buNone/>
            </a:pPr>
            <a:r>
              <a:rPr lang="en-US" sz="1700" dirty="0">
                <a:solidFill>
                  <a:srgbClr val="567368"/>
                </a:solidFill>
              </a:rPr>
              <a:t>Share your initial thinking before viewing an explanation.</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LESSON 1 / WHERE CAN WATER GO?</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Explore</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3</a:t>
            </a:r>
            <a:endParaRPr lang="en-US" sz="1000" dirty="0"/>
          </a:p>
        </p:txBody>
      </p:sp>
      <p:sp>
        <p:nvSpPr>
          <p:cNvPr id="5" name="Text 3"/>
          <p:cNvSpPr/>
          <p:nvPr/>
        </p:nvSpPr>
        <p:spPr>
          <a:xfrm>
            <a:off x="594360" y="2148840"/>
            <a:ext cx="10881360" cy="3154680"/>
          </a:xfrm>
          <a:prstGeom prst="rect">
            <a:avLst/>
          </a:prstGeom>
          <a:noFill/>
          <a:ln/>
        </p:spPr>
        <p:txBody>
          <a:bodyPr wrap="square" lIns="0" tIns="0" rIns="0" bIns="0" rtlCol="0" anchor="ctr"/>
          <a:lstStyle/>
          <a:p>
            <a:pPr indent="0" marL="0">
              <a:buNone/>
            </a:pPr>
            <a:r>
              <a:rPr lang="en-US" sz="2700" dirty="0">
                <a:solidFill>
                  <a:srgbClr val="173E37"/>
                </a:solidFill>
              </a:rPr>
              <a:t>Illustrative scenario: An impermeable shallow tray contains less visible water the next day. No water spilled or leaked. Explain where water could have gone, and suggest one observation that would help check your explanation.</a:t>
            </a:r>
            <a:endParaRPr lang="en-US" sz="2700" dirty="0"/>
          </a:p>
        </p:txBody>
      </p:sp>
      <p:sp>
        <p:nvSpPr>
          <p:cNvPr id="6" name="Text 4"/>
          <p:cNvSpPr/>
          <p:nvPr/>
        </p:nvSpPr>
        <p:spPr>
          <a:xfrm>
            <a:off x="594360" y="5715000"/>
            <a:ext cx="10881360" cy="365760"/>
          </a:xfrm>
          <a:prstGeom prst="rect">
            <a:avLst/>
          </a:prstGeom>
          <a:noFill/>
          <a:ln/>
        </p:spPr>
        <p:txBody>
          <a:bodyPr wrap="square" lIns="0" tIns="0" rIns="0" bIns="0" rtlCol="0" anchor="ctr"/>
          <a:lstStyle/>
          <a:p>
            <a:pPr indent="0" marL="0">
              <a:buNone/>
            </a:pPr>
            <a:r>
              <a:rPr lang="en-US" sz="1700" dirty="0">
                <a:solidFill>
                  <a:srgbClr val="567368"/>
                </a:solidFill>
              </a:rPr>
              <a:t>Write, sketch, or explain your reasoning.</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WATER CYCLE EXPLANATION</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Where can water go?</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4</a:t>
            </a:r>
            <a:endParaRPr lang="en-US" sz="1000" dirty="0"/>
          </a:p>
        </p:txBody>
      </p:sp>
      <p:sp>
        <p:nvSpPr>
          <p:cNvPr id="5" name="Text 3"/>
          <p:cNvSpPr/>
          <p:nvPr/>
        </p:nvSpPr>
        <p:spPr>
          <a:xfrm>
            <a:off x="777240" y="1938528"/>
            <a:ext cx="640080" cy="228600"/>
          </a:xfrm>
          <a:prstGeom prst="rect">
            <a:avLst/>
          </a:prstGeom>
          <a:noFill/>
          <a:ln/>
        </p:spPr>
        <p:txBody>
          <a:bodyPr wrap="square" lIns="0" tIns="0" rIns="0" bIns="0" rtlCol="0" anchor="ctr"/>
          <a:lstStyle/>
          <a:p>
            <a:pPr indent="0" marL="0">
              <a:buNone/>
            </a:pPr>
            <a:r>
              <a:rPr lang="en-US" sz="1100" dirty="0">
                <a:solidFill>
                  <a:srgbClr val="8A5914"/>
                </a:solidFill>
              </a:rPr>
              <a:t>SUN</a:t>
            </a:r>
            <a:endParaRPr lang="en-US" sz="1100" dirty="0"/>
          </a:p>
        </p:txBody>
      </p:sp>
      <p:sp>
        <p:nvSpPr>
          <p:cNvPr id="6" name="Shape 4"/>
          <p:cNvSpPr/>
          <p:nvPr/>
        </p:nvSpPr>
        <p:spPr>
          <a:xfrm>
            <a:off x="793333" y="3877056"/>
            <a:ext cx="1471727" cy="563270"/>
          </a:xfrm>
          <a:prstGeom prst="rect">
            <a:avLst/>
          </a:prstGeom>
          <a:solidFill>
            <a:srgbClr val="E2EEEA"/>
          </a:solidFill>
          <a:ln w="12700">
            <a:solidFill>
              <a:srgbClr val="4B837A"/>
            </a:solidFill>
            <a:prstDash val="solid"/>
          </a:ln>
        </p:spPr>
      </p:sp>
      <p:sp>
        <p:nvSpPr>
          <p:cNvPr id="7" name="Text 5"/>
          <p:cNvSpPr/>
          <p:nvPr/>
        </p:nvSpPr>
        <p:spPr>
          <a:xfrm>
            <a:off x="829909" y="3931920"/>
            <a:ext cx="1398575" cy="471830"/>
          </a:xfrm>
          <a:prstGeom prst="rect">
            <a:avLst/>
          </a:prstGeom>
          <a:noFill/>
          <a:ln/>
        </p:spPr>
        <p:txBody>
          <a:bodyPr wrap="square" lIns="0" tIns="0" rIns="0" bIns="0" rtlCol="0" anchor="ctr"/>
          <a:lstStyle/>
          <a:p>
            <a:pPr algn="ctr" indent="0" marL="0">
              <a:buNone/>
            </a:pPr>
            <a:r>
              <a:rPr lang="en-US" sz="1200" dirty="0">
                <a:solidFill>
                  <a:srgbClr val="173E37"/>
                </a:solidFill>
              </a:rPr>
              <a:t>Surface water</a:t>
            </a:r>
            <a:endParaRPr lang="en-US" sz="1200" dirty="0"/>
          </a:p>
          <a:p>
            <a:pPr algn="ctr" indent="0" marL="0">
              <a:buNone/>
            </a:pPr>
            <a:r>
              <a:rPr lang="en-US" sz="1200" dirty="0">
                <a:solidFill>
                  <a:srgbClr val="173E37"/>
                </a:solidFill>
              </a:rPr>
              <a:t>Liquid water</a:t>
            </a:r>
            <a:endParaRPr lang="en-US" sz="1200" dirty="0"/>
          </a:p>
        </p:txBody>
      </p:sp>
      <p:sp>
        <p:nvSpPr>
          <p:cNvPr id="8" name="Shape 6"/>
          <p:cNvSpPr/>
          <p:nvPr/>
        </p:nvSpPr>
        <p:spPr>
          <a:xfrm>
            <a:off x="2559406" y="2212848"/>
            <a:ext cx="1511503" cy="563270"/>
          </a:xfrm>
          <a:prstGeom prst="rect">
            <a:avLst/>
          </a:prstGeom>
          <a:solidFill>
            <a:srgbClr val="F1F1EC"/>
          </a:solidFill>
          <a:ln w="12700">
            <a:solidFill>
              <a:srgbClr val="DDDDDA"/>
            </a:solidFill>
            <a:prstDash val="solid"/>
          </a:ln>
        </p:spPr>
      </p:sp>
      <p:sp>
        <p:nvSpPr>
          <p:cNvPr id="9" name="Text 7"/>
          <p:cNvSpPr/>
          <p:nvPr/>
        </p:nvSpPr>
        <p:spPr>
          <a:xfrm>
            <a:off x="2595982" y="2267712"/>
            <a:ext cx="1438351" cy="471830"/>
          </a:xfrm>
          <a:prstGeom prst="rect">
            <a:avLst/>
          </a:prstGeom>
          <a:noFill/>
          <a:ln/>
        </p:spPr>
        <p:txBody>
          <a:bodyPr wrap="square" lIns="0" tIns="0" rIns="0" bIns="0" rtlCol="0" anchor="ctr"/>
          <a:lstStyle/>
          <a:p>
            <a:pPr algn="ctr" indent="0" marL="0">
              <a:buNone/>
            </a:pPr>
            <a:r>
              <a:rPr lang="en-US" sz="1100" dirty="0">
                <a:solidFill>
                  <a:srgbClr val="999D96"/>
                </a:solidFill>
              </a:rPr>
              <a:t>Water vapor</a:t>
            </a:r>
            <a:endParaRPr lang="en-US" sz="1100" dirty="0"/>
          </a:p>
          <a:p>
            <a:pPr algn="ctr" indent="0" marL="0">
              <a:buNone/>
            </a:pPr>
            <a:r>
              <a:rPr lang="en-US" sz="1100" dirty="0">
                <a:solidFill>
                  <a:srgbClr val="999D96"/>
                </a:solidFill>
              </a:rPr>
              <a:t>Invisible gas</a:t>
            </a:r>
            <a:endParaRPr lang="en-US" sz="1100" dirty="0"/>
          </a:p>
        </p:txBody>
      </p:sp>
      <p:sp>
        <p:nvSpPr>
          <p:cNvPr id="10" name="Shape 8"/>
          <p:cNvSpPr/>
          <p:nvPr/>
        </p:nvSpPr>
        <p:spPr>
          <a:xfrm>
            <a:off x="4747108" y="2212848"/>
            <a:ext cx="1630832" cy="563270"/>
          </a:xfrm>
          <a:prstGeom prst="rect">
            <a:avLst/>
          </a:prstGeom>
          <a:solidFill>
            <a:srgbClr val="F1F1EC"/>
          </a:solidFill>
          <a:ln w="12700">
            <a:solidFill>
              <a:srgbClr val="DDDDDA"/>
            </a:solidFill>
            <a:prstDash val="solid"/>
          </a:ln>
        </p:spPr>
      </p:sp>
      <p:sp>
        <p:nvSpPr>
          <p:cNvPr id="11" name="Text 9"/>
          <p:cNvSpPr/>
          <p:nvPr/>
        </p:nvSpPr>
        <p:spPr>
          <a:xfrm>
            <a:off x="4783684" y="2267712"/>
            <a:ext cx="1557680" cy="471830"/>
          </a:xfrm>
          <a:prstGeom prst="rect">
            <a:avLst/>
          </a:prstGeom>
          <a:noFill/>
          <a:ln/>
        </p:spPr>
        <p:txBody>
          <a:bodyPr wrap="square" lIns="0" tIns="0" rIns="0" bIns="0" rtlCol="0" anchor="ctr"/>
          <a:lstStyle/>
          <a:p>
            <a:pPr algn="ctr" indent="0" marL="0">
              <a:buNone/>
            </a:pPr>
            <a:r>
              <a:rPr lang="en-US" sz="1100" dirty="0">
                <a:solidFill>
                  <a:srgbClr val="999D96"/>
                </a:solidFill>
              </a:rPr>
              <a:t>Cloud material</a:t>
            </a:r>
            <a:endParaRPr lang="en-US" sz="1100" dirty="0"/>
          </a:p>
          <a:p>
            <a:pPr algn="ctr" indent="0" marL="0">
              <a:buNone/>
            </a:pPr>
            <a:r>
              <a:rPr lang="en-US" sz="1100" dirty="0">
                <a:solidFill>
                  <a:srgbClr val="999D96"/>
                </a:solidFill>
              </a:rPr>
              <a:t>Droplets / ice crystals</a:t>
            </a:r>
            <a:endParaRPr lang="en-US" sz="1100" dirty="0"/>
          </a:p>
        </p:txBody>
      </p:sp>
      <p:sp>
        <p:nvSpPr>
          <p:cNvPr id="12" name="Shape 10"/>
          <p:cNvSpPr/>
          <p:nvPr/>
        </p:nvSpPr>
        <p:spPr>
          <a:xfrm>
            <a:off x="4866437" y="3877056"/>
            <a:ext cx="1511503" cy="563270"/>
          </a:xfrm>
          <a:prstGeom prst="rect">
            <a:avLst/>
          </a:prstGeom>
          <a:solidFill>
            <a:srgbClr val="F1F1EC"/>
          </a:solidFill>
          <a:ln w="12700">
            <a:solidFill>
              <a:srgbClr val="DDDDDA"/>
            </a:solidFill>
            <a:prstDash val="solid"/>
          </a:ln>
        </p:spPr>
      </p:sp>
      <p:sp>
        <p:nvSpPr>
          <p:cNvPr id="13" name="Text 11"/>
          <p:cNvSpPr/>
          <p:nvPr/>
        </p:nvSpPr>
        <p:spPr>
          <a:xfrm>
            <a:off x="4903013" y="3931920"/>
            <a:ext cx="1438351" cy="471830"/>
          </a:xfrm>
          <a:prstGeom prst="rect">
            <a:avLst/>
          </a:prstGeom>
          <a:noFill/>
          <a:ln/>
        </p:spPr>
        <p:txBody>
          <a:bodyPr wrap="square" lIns="0" tIns="0" rIns="0" bIns="0" rtlCol="0" anchor="ctr"/>
          <a:lstStyle/>
          <a:p>
            <a:pPr algn="ctr" indent="0" marL="0">
              <a:buNone/>
            </a:pPr>
            <a:r>
              <a:rPr lang="en-US" sz="1100" dirty="0">
                <a:solidFill>
                  <a:srgbClr val="999D96"/>
                </a:solidFill>
              </a:rPr>
              <a:t>Land surface</a:t>
            </a:r>
            <a:endParaRPr lang="en-US" sz="1100" dirty="0"/>
          </a:p>
          <a:p>
            <a:pPr algn="ctr" indent="0" marL="0">
              <a:buNone/>
            </a:pPr>
            <a:r>
              <a:rPr lang="en-US" sz="1100" dirty="0">
                <a:solidFill>
                  <a:srgbClr val="999D96"/>
                </a:solidFill>
              </a:rPr>
              <a:t>Water can run downhill</a:t>
            </a:r>
            <a:endParaRPr lang="en-US" sz="1100" dirty="0"/>
          </a:p>
        </p:txBody>
      </p:sp>
      <p:sp>
        <p:nvSpPr>
          <p:cNvPr id="14" name="Shape 12"/>
          <p:cNvSpPr/>
          <p:nvPr/>
        </p:nvSpPr>
        <p:spPr>
          <a:xfrm>
            <a:off x="4707331" y="5189220"/>
            <a:ext cx="1670609" cy="563270"/>
          </a:xfrm>
          <a:prstGeom prst="rect">
            <a:avLst/>
          </a:prstGeom>
          <a:solidFill>
            <a:srgbClr val="F1F1EC"/>
          </a:solidFill>
          <a:ln w="12700">
            <a:solidFill>
              <a:srgbClr val="DDDDDA"/>
            </a:solidFill>
            <a:prstDash val="solid"/>
          </a:ln>
        </p:spPr>
      </p:sp>
      <p:sp>
        <p:nvSpPr>
          <p:cNvPr id="15" name="Text 13"/>
          <p:cNvSpPr/>
          <p:nvPr/>
        </p:nvSpPr>
        <p:spPr>
          <a:xfrm>
            <a:off x="4743907" y="5244084"/>
            <a:ext cx="1597457" cy="471830"/>
          </a:xfrm>
          <a:prstGeom prst="rect">
            <a:avLst/>
          </a:prstGeom>
          <a:noFill/>
          <a:ln/>
        </p:spPr>
        <p:txBody>
          <a:bodyPr wrap="square" lIns="0" tIns="0" rIns="0" bIns="0" rtlCol="0" anchor="ctr"/>
          <a:lstStyle/>
          <a:p>
            <a:pPr algn="ctr" indent="0" marL="0">
              <a:buNone/>
            </a:pPr>
            <a:r>
              <a:rPr lang="en-US" sz="1100" dirty="0">
                <a:solidFill>
                  <a:srgbClr val="999D96"/>
                </a:solidFill>
              </a:rPr>
              <a:t>Soil / groundwater</a:t>
            </a:r>
            <a:endParaRPr lang="en-US" sz="1100" dirty="0"/>
          </a:p>
          <a:p>
            <a:pPr algn="ctr" indent="0" marL="0">
              <a:buNone/>
            </a:pPr>
            <a:r>
              <a:rPr lang="en-US" sz="1100" dirty="0">
                <a:solidFill>
                  <a:srgbClr val="999D96"/>
                </a:solidFill>
              </a:rPr>
              <a:t>Water can be stored</a:t>
            </a:r>
            <a:endParaRPr lang="en-US" sz="1100" dirty="0"/>
          </a:p>
        </p:txBody>
      </p:sp>
      <p:sp>
        <p:nvSpPr>
          <p:cNvPr id="16" name="Shape 14"/>
          <p:cNvSpPr/>
          <p:nvPr/>
        </p:nvSpPr>
        <p:spPr>
          <a:xfrm>
            <a:off x="2559406" y="3941064"/>
            <a:ext cx="1511503" cy="563270"/>
          </a:xfrm>
          <a:prstGeom prst="rect">
            <a:avLst/>
          </a:prstGeom>
          <a:solidFill>
            <a:srgbClr val="F1F1EC"/>
          </a:solidFill>
          <a:ln w="12700">
            <a:solidFill>
              <a:srgbClr val="DDDDDA"/>
            </a:solidFill>
            <a:prstDash val="solid"/>
          </a:ln>
        </p:spPr>
      </p:sp>
      <p:sp>
        <p:nvSpPr>
          <p:cNvPr id="17" name="Text 15"/>
          <p:cNvSpPr/>
          <p:nvPr/>
        </p:nvSpPr>
        <p:spPr>
          <a:xfrm>
            <a:off x="2595982" y="3995928"/>
            <a:ext cx="1438351" cy="471830"/>
          </a:xfrm>
          <a:prstGeom prst="rect">
            <a:avLst/>
          </a:prstGeom>
          <a:noFill/>
          <a:ln/>
        </p:spPr>
        <p:txBody>
          <a:bodyPr wrap="square" lIns="0" tIns="0" rIns="0" bIns="0" rtlCol="0" anchor="ctr"/>
          <a:lstStyle/>
          <a:p>
            <a:pPr algn="ctr" indent="0" marL="0">
              <a:buNone/>
            </a:pPr>
            <a:r>
              <a:rPr lang="en-US" sz="1100" dirty="0">
                <a:solidFill>
                  <a:srgbClr val="999D96"/>
                </a:solidFill>
              </a:rPr>
              <a:t>Plant</a:t>
            </a:r>
            <a:endParaRPr lang="en-US" sz="1100" dirty="0"/>
          </a:p>
          <a:p>
            <a:pPr algn="ctr" indent="0" marL="0">
              <a:buNone/>
            </a:pPr>
            <a:r>
              <a:rPr lang="en-US" sz="1100" dirty="0">
                <a:solidFill>
                  <a:srgbClr val="999D96"/>
                </a:solidFill>
              </a:rPr>
              <a:t>Roots take up water</a:t>
            </a:r>
            <a:endParaRPr lang="en-US" sz="1100" dirty="0"/>
          </a:p>
        </p:txBody>
      </p:sp>
      <p:sp>
        <p:nvSpPr>
          <p:cNvPr id="18" name="Text 16"/>
          <p:cNvSpPr/>
          <p:nvPr/>
        </p:nvSpPr>
        <p:spPr>
          <a:xfrm>
            <a:off x="7680960" y="2148840"/>
            <a:ext cx="3840480" cy="320040"/>
          </a:xfrm>
          <a:prstGeom prst="rect">
            <a:avLst/>
          </a:prstGeom>
          <a:noFill/>
          <a:ln/>
        </p:spPr>
        <p:txBody>
          <a:bodyPr wrap="square" lIns="0" tIns="0" rIns="0" bIns="0" rtlCol="0" anchor="ctr"/>
          <a:lstStyle/>
          <a:p>
            <a:pPr indent="0" marL="0">
              <a:buNone/>
            </a:pPr>
            <a:r>
              <a:rPr lang="en-US" sz="1300" b="1" dirty="0">
                <a:solidFill>
                  <a:srgbClr val="16766D"/>
                </a:solidFill>
              </a:rPr>
              <a:t>PAUSE AND EXPLAIN</a:t>
            </a:r>
            <a:endParaRPr lang="en-US" sz="1300" dirty="0"/>
          </a:p>
        </p:txBody>
      </p:sp>
      <p:sp>
        <p:nvSpPr>
          <p:cNvPr id="19" name="Text 17"/>
          <p:cNvSpPr/>
          <p:nvPr/>
        </p:nvSpPr>
        <p:spPr>
          <a:xfrm>
            <a:off x="7680960" y="2743200"/>
            <a:ext cx="3840480" cy="2560320"/>
          </a:xfrm>
          <a:prstGeom prst="rect">
            <a:avLst/>
          </a:prstGeom>
          <a:noFill/>
          <a:ln/>
        </p:spPr>
        <p:txBody>
          <a:bodyPr wrap="square" lIns="0" tIns="0" rIns="0" bIns="0" rtlCol="0" anchor="ctr"/>
          <a:lstStyle/>
          <a:p>
            <a:pPr indent="0" marL="0">
              <a:buNone/>
            </a:pPr>
            <a:r>
              <a:rPr lang="en-US" sz="2100" dirty="0">
                <a:solidFill>
                  <a:srgbClr val="173E37"/>
                </a:solidFill>
              </a:rPr>
              <a:t>Predict a route. What can this model show, and what might it leave out?</a:t>
            </a:r>
            <a:endParaRPr lang="en-US" sz="2100" dirty="0"/>
          </a:p>
        </p:txBody>
      </p:sp>
      <p:sp>
        <p:nvSpPr>
          <p:cNvPr id="20" name="Text 18"/>
          <p:cNvSpPr/>
          <p:nvPr/>
        </p:nvSpPr>
        <p:spPr>
          <a:xfrm>
            <a:off x="548640" y="6126480"/>
            <a:ext cx="6583680" cy="219456"/>
          </a:xfrm>
          <a:prstGeom prst="rect">
            <a:avLst/>
          </a:prstGeom>
          <a:noFill/>
          <a:ln/>
        </p:spPr>
        <p:txBody>
          <a:bodyPr wrap="square" lIns="0" tIns="0" rIns="0" bIns="0" rtlCol="0" anchor="ctr"/>
          <a:lstStyle/>
          <a:p>
            <a:pPr indent="0" marL="0">
              <a:buNone/>
            </a:pPr>
            <a:r>
              <a:rPr lang="en-US" sz="1000" dirty="0">
                <a:solidFill>
                  <a:srgbClr val="567368"/>
                </a:solidFill>
              </a:rPr>
              <a:t>Qualitative model. Arrows show selected routes, not quantities or real travel times.</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WATER CYCLE EXPLANATION</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Liquid water becomes invisible vapor</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5</a:t>
            </a:r>
            <a:endParaRPr lang="en-US" sz="1000" dirty="0"/>
          </a:p>
        </p:txBody>
      </p:sp>
      <p:sp>
        <p:nvSpPr>
          <p:cNvPr id="5" name="Text 3"/>
          <p:cNvSpPr/>
          <p:nvPr/>
        </p:nvSpPr>
        <p:spPr>
          <a:xfrm>
            <a:off x="777240" y="1938528"/>
            <a:ext cx="640080" cy="228600"/>
          </a:xfrm>
          <a:prstGeom prst="rect">
            <a:avLst/>
          </a:prstGeom>
          <a:noFill/>
          <a:ln/>
        </p:spPr>
        <p:txBody>
          <a:bodyPr wrap="square" lIns="0" tIns="0" rIns="0" bIns="0" rtlCol="0" anchor="ctr"/>
          <a:lstStyle/>
          <a:p>
            <a:pPr indent="0" marL="0">
              <a:buNone/>
            </a:pPr>
            <a:r>
              <a:rPr lang="en-US" sz="1100" dirty="0">
                <a:solidFill>
                  <a:srgbClr val="8A5914"/>
                </a:solidFill>
              </a:rPr>
              <a:t>SUN</a:t>
            </a:r>
            <a:endParaRPr lang="en-US" sz="1100" dirty="0"/>
          </a:p>
        </p:txBody>
      </p:sp>
      <p:sp>
        <p:nvSpPr>
          <p:cNvPr id="6" name="Shape 4"/>
          <p:cNvSpPr/>
          <p:nvPr/>
        </p:nvSpPr>
        <p:spPr>
          <a:xfrm>
            <a:off x="793333" y="3877056"/>
            <a:ext cx="1471727" cy="563270"/>
          </a:xfrm>
          <a:prstGeom prst="rect">
            <a:avLst/>
          </a:prstGeom>
          <a:solidFill>
            <a:srgbClr val="E2EEEA"/>
          </a:solidFill>
          <a:ln w="12700">
            <a:solidFill>
              <a:srgbClr val="4B837A"/>
            </a:solidFill>
            <a:prstDash val="solid"/>
          </a:ln>
        </p:spPr>
      </p:sp>
      <p:sp>
        <p:nvSpPr>
          <p:cNvPr id="7" name="Text 5"/>
          <p:cNvSpPr/>
          <p:nvPr/>
        </p:nvSpPr>
        <p:spPr>
          <a:xfrm>
            <a:off x="829909" y="3931920"/>
            <a:ext cx="1398575" cy="471830"/>
          </a:xfrm>
          <a:prstGeom prst="rect">
            <a:avLst/>
          </a:prstGeom>
          <a:noFill/>
          <a:ln/>
        </p:spPr>
        <p:txBody>
          <a:bodyPr wrap="square" lIns="0" tIns="0" rIns="0" bIns="0" rtlCol="0" anchor="ctr"/>
          <a:lstStyle/>
          <a:p>
            <a:pPr algn="ctr" indent="0" marL="0">
              <a:buNone/>
            </a:pPr>
            <a:r>
              <a:rPr lang="en-US" sz="1200" dirty="0">
                <a:solidFill>
                  <a:srgbClr val="173E37"/>
                </a:solidFill>
              </a:rPr>
              <a:t>Surface water</a:t>
            </a:r>
            <a:endParaRPr lang="en-US" sz="1200" dirty="0"/>
          </a:p>
          <a:p>
            <a:pPr algn="ctr" indent="0" marL="0">
              <a:buNone/>
            </a:pPr>
            <a:r>
              <a:rPr lang="en-US" sz="1200" dirty="0">
                <a:solidFill>
                  <a:srgbClr val="173E37"/>
                </a:solidFill>
              </a:rPr>
              <a:t>Liquid water</a:t>
            </a:r>
            <a:endParaRPr lang="en-US" sz="1200" dirty="0"/>
          </a:p>
        </p:txBody>
      </p:sp>
      <p:sp>
        <p:nvSpPr>
          <p:cNvPr id="8" name="Shape 6"/>
          <p:cNvSpPr/>
          <p:nvPr/>
        </p:nvSpPr>
        <p:spPr>
          <a:xfrm>
            <a:off x="2559406" y="2212848"/>
            <a:ext cx="1511503" cy="563270"/>
          </a:xfrm>
          <a:prstGeom prst="rect">
            <a:avLst/>
          </a:prstGeom>
          <a:solidFill>
            <a:srgbClr val="E2EEEA"/>
          </a:solidFill>
          <a:ln w="12700">
            <a:solidFill>
              <a:srgbClr val="4B837A"/>
            </a:solidFill>
            <a:prstDash val="solid"/>
          </a:ln>
        </p:spPr>
      </p:sp>
      <p:sp>
        <p:nvSpPr>
          <p:cNvPr id="9" name="Text 7"/>
          <p:cNvSpPr/>
          <p:nvPr/>
        </p:nvSpPr>
        <p:spPr>
          <a:xfrm>
            <a:off x="2595982" y="2267712"/>
            <a:ext cx="1438351" cy="471830"/>
          </a:xfrm>
          <a:prstGeom prst="rect">
            <a:avLst/>
          </a:prstGeom>
          <a:noFill/>
          <a:ln/>
        </p:spPr>
        <p:txBody>
          <a:bodyPr wrap="square" lIns="0" tIns="0" rIns="0" bIns="0" rtlCol="0" anchor="ctr"/>
          <a:lstStyle/>
          <a:p>
            <a:pPr algn="ctr" indent="0" marL="0">
              <a:buNone/>
            </a:pPr>
            <a:r>
              <a:rPr lang="en-US" sz="1200" dirty="0">
                <a:solidFill>
                  <a:srgbClr val="173E37"/>
                </a:solidFill>
              </a:rPr>
              <a:t>Water vapor</a:t>
            </a:r>
            <a:endParaRPr lang="en-US" sz="1200" dirty="0"/>
          </a:p>
          <a:p>
            <a:pPr algn="ctr" indent="0" marL="0">
              <a:buNone/>
            </a:pPr>
            <a:r>
              <a:rPr lang="en-US" sz="1200" dirty="0">
                <a:solidFill>
                  <a:srgbClr val="173E37"/>
                </a:solidFill>
              </a:rPr>
              <a:t>Invisible gas</a:t>
            </a:r>
            <a:endParaRPr lang="en-US" sz="1200" dirty="0"/>
          </a:p>
        </p:txBody>
      </p:sp>
      <p:sp>
        <p:nvSpPr>
          <p:cNvPr id="10" name="Shape 8"/>
          <p:cNvSpPr/>
          <p:nvPr/>
        </p:nvSpPr>
        <p:spPr>
          <a:xfrm>
            <a:off x="4747108" y="2212848"/>
            <a:ext cx="1630832" cy="563270"/>
          </a:xfrm>
          <a:prstGeom prst="rect">
            <a:avLst/>
          </a:prstGeom>
          <a:solidFill>
            <a:srgbClr val="F1F1EC"/>
          </a:solidFill>
          <a:ln w="12700">
            <a:solidFill>
              <a:srgbClr val="DDDDDA"/>
            </a:solidFill>
            <a:prstDash val="solid"/>
          </a:ln>
        </p:spPr>
      </p:sp>
      <p:sp>
        <p:nvSpPr>
          <p:cNvPr id="11" name="Text 9"/>
          <p:cNvSpPr/>
          <p:nvPr/>
        </p:nvSpPr>
        <p:spPr>
          <a:xfrm>
            <a:off x="4783684" y="2267712"/>
            <a:ext cx="1557680" cy="471830"/>
          </a:xfrm>
          <a:prstGeom prst="rect">
            <a:avLst/>
          </a:prstGeom>
          <a:noFill/>
          <a:ln/>
        </p:spPr>
        <p:txBody>
          <a:bodyPr wrap="square" lIns="0" tIns="0" rIns="0" bIns="0" rtlCol="0" anchor="ctr"/>
          <a:lstStyle/>
          <a:p>
            <a:pPr algn="ctr" indent="0" marL="0">
              <a:buNone/>
            </a:pPr>
            <a:r>
              <a:rPr lang="en-US" sz="1100" dirty="0">
                <a:solidFill>
                  <a:srgbClr val="999D96"/>
                </a:solidFill>
              </a:rPr>
              <a:t>Cloud material</a:t>
            </a:r>
            <a:endParaRPr lang="en-US" sz="1100" dirty="0"/>
          </a:p>
          <a:p>
            <a:pPr algn="ctr" indent="0" marL="0">
              <a:buNone/>
            </a:pPr>
            <a:r>
              <a:rPr lang="en-US" sz="1100" dirty="0">
                <a:solidFill>
                  <a:srgbClr val="999D96"/>
                </a:solidFill>
              </a:rPr>
              <a:t>Droplets / ice crystals</a:t>
            </a:r>
            <a:endParaRPr lang="en-US" sz="1100" dirty="0"/>
          </a:p>
        </p:txBody>
      </p:sp>
      <p:sp>
        <p:nvSpPr>
          <p:cNvPr id="12" name="Shape 10"/>
          <p:cNvSpPr/>
          <p:nvPr/>
        </p:nvSpPr>
        <p:spPr>
          <a:xfrm>
            <a:off x="4866437" y="3877056"/>
            <a:ext cx="1511503" cy="563270"/>
          </a:xfrm>
          <a:prstGeom prst="rect">
            <a:avLst/>
          </a:prstGeom>
          <a:solidFill>
            <a:srgbClr val="F1F1EC"/>
          </a:solidFill>
          <a:ln w="12700">
            <a:solidFill>
              <a:srgbClr val="DDDDDA"/>
            </a:solidFill>
            <a:prstDash val="solid"/>
          </a:ln>
        </p:spPr>
      </p:sp>
      <p:sp>
        <p:nvSpPr>
          <p:cNvPr id="13" name="Text 11"/>
          <p:cNvSpPr/>
          <p:nvPr/>
        </p:nvSpPr>
        <p:spPr>
          <a:xfrm>
            <a:off x="4903013" y="3931920"/>
            <a:ext cx="1438351" cy="471830"/>
          </a:xfrm>
          <a:prstGeom prst="rect">
            <a:avLst/>
          </a:prstGeom>
          <a:noFill/>
          <a:ln/>
        </p:spPr>
        <p:txBody>
          <a:bodyPr wrap="square" lIns="0" tIns="0" rIns="0" bIns="0" rtlCol="0" anchor="ctr"/>
          <a:lstStyle/>
          <a:p>
            <a:pPr algn="ctr" indent="0" marL="0">
              <a:buNone/>
            </a:pPr>
            <a:r>
              <a:rPr lang="en-US" sz="1100" dirty="0">
                <a:solidFill>
                  <a:srgbClr val="999D96"/>
                </a:solidFill>
              </a:rPr>
              <a:t>Land surface</a:t>
            </a:r>
            <a:endParaRPr lang="en-US" sz="1100" dirty="0"/>
          </a:p>
          <a:p>
            <a:pPr algn="ctr" indent="0" marL="0">
              <a:buNone/>
            </a:pPr>
            <a:r>
              <a:rPr lang="en-US" sz="1100" dirty="0">
                <a:solidFill>
                  <a:srgbClr val="999D96"/>
                </a:solidFill>
              </a:rPr>
              <a:t>Water can run downhill</a:t>
            </a:r>
            <a:endParaRPr lang="en-US" sz="1100" dirty="0"/>
          </a:p>
        </p:txBody>
      </p:sp>
      <p:sp>
        <p:nvSpPr>
          <p:cNvPr id="14" name="Shape 12"/>
          <p:cNvSpPr/>
          <p:nvPr/>
        </p:nvSpPr>
        <p:spPr>
          <a:xfrm>
            <a:off x="4707331" y="5189220"/>
            <a:ext cx="1670609" cy="563270"/>
          </a:xfrm>
          <a:prstGeom prst="rect">
            <a:avLst/>
          </a:prstGeom>
          <a:solidFill>
            <a:srgbClr val="F1F1EC"/>
          </a:solidFill>
          <a:ln w="12700">
            <a:solidFill>
              <a:srgbClr val="DDDDDA"/>
            </a:solidFill>
            <a:prstDash val="solid"/>
          </a:ln>
        </p:spPr>
      </p:sp>
      <p:sp>
        <p:nvSpPr>
          <p:cNvPr id="15" name="Text 13"/>
          <p:cNvSpPr/>
          <p:nvPr/>
        </p:nvSpPr>
        <p:spPr>
          <a:xfrm>
            <a:off x="4743907" y="5244084"/>
            <a:ext cx="1597457" cy="471830"/>
          </a:xfrm>
          <a:prstGeom prst="rect">
            <a:avLst/>
          </a:prstGeom>
          <a:noFill/>
          <a:ln/>
        </p:spPr>
        <p:txBody>
          <a:bodyPr wrap="square" lIns="0" tIns="0" rIns="0" bIns="0" rtlCol="0" anchor="ctr"/>
          <a:lstStyle/>
          <a:p>
            <a:pPr algn="ctr" indent="0" marL="0">
              <a:buNone/>
            </a:pPr>
            <a:r>
              <a:rPr lang="en-US" sz="1100" dirty="0">
                <a:solidFill>
                  <a:srgbClr val="999D96"/>
                </a:solidFill>
              </a:rPr>
              <a:t>Soil / groundwater</a:t>
            </a:r>
            <a:endParaRPr lang="en-US" sz="1100" dirty="0"/>
          </a:p>
          <a:p>
            <a:pPr algn="ctr" indent="0" marL="0">
              <a:buNone/>
            </a:pPr>
            <a:r>
              <a:rPr lang="en-US" sz="1100" dirty="0">
                <a:solidFill>
                  <a:srgbClr val="999D96"/>
                </a:solidFill>
              </a:rPr>
              <a:t>Water can be stored</a:t>
            </a:r>
            <a:endParaRPr lang="en-US" sz="1100" dirty="0"/>
          </a:p>
        </p:txBody>
      </p:sp>
      <p:sp>
        <p:nvSpPr>
          <p:cNvPr id="16" name="Shape 14"/>
          <p:cNvSpPr/>
          <p:nvPr/>
        </p:nvSpPr>
        <p:spPr>
          <a:xfrm>
            <a:off x="2559406" y="3941064"/>
            <a:ext cx="1511503" cy="563270"/>
          </a:xfrm>
          <a:prstGeom prst="rect">
            <a:avLst/>
          </a:prstGeom>
          <a:solidFill>
            <a:srgbClr val="F1F1EC"/>
          </a:solidFill>
          <a:ln w="12700">
            <a:solidFill>
              <a:srgbClr val="DDDDDA"/>
            </a:solidFill>
            <a:prstDash val="solid"/>
          </a:ln>
        </p:spPr>
      </p:sp>
      <p:sp>
        <p:nvSpPr>
          <p:cNvPr id="17" name="Text 15"/>
          <p:cNvSpPr/>
          <p:nvPr/>
        </p:nvSpPr>
        <p:spPr>
          <a:xfrm>
            <a:off x="2595982" y="3995928"/>
            <a:ext cx="1438351" cy="471830"/>
          </a:xfrm>
          <a:prstGeom prst="rect">
            <a:avLst/>
          </a:prstGeom>
          <a:noFill/>
          <a:ln/>
        </p:spPr>
        <p:txBody>
          <a:bodyPr wrap="square" lIns="0" tIns="0" rIns="0" bIns="0" rtlCol="0" anchor="ctr"/>
          <a:lstStyle/>
          <a:p>
            <a:pPr algn="ctr" indent="0" marL="0">
              <a:buNone/>
            </a:pPr>
            <a:r>
              <a:rPr lang="en-US" sz="1100" dirty="0">
                <a:solidFill>
                  <a:srgbClr val="999D96"/>
                </a:solidFill>
              </a:rPr>
              <a:t>Plant</a:t>
            </a:r>
            <a:endParaRPr lang="en-US" sz="1100" dirty="0"/>
          </a:p>
          <a:p>
            <a:pPr algn="ctr" indent="0" marL="0">
              <a:buNone/>
            </a:pPr>
            <a:r>
              <a:rPr lang="en-US" sz="1100" dirty="0">
                <a:solidFill>
                  <a:srgbClr val="999D96"/>
                </a:solidFill>
              </a:rPr>
              <a:t>Roots take up water</a:t>
            </a:r>
            <a:endParaRPr lang="en-US" sz="1100" dirty="0"/>
          </a:p>
        </p:txBody>
      </p:sp>
      <p:sp>
        <p:nvSpPr>
          <p:cNvPr id="18" name="Shape 16"/>
          <p:cNvSpPr/>
          <p:nvPr/>
        </p:nvSpPr>
        <p:spPr>
          <a:xfrm>
            <a:off x="1087679" y="2468880"/>
            <a:ext cx="357988" cy="1344168"/>
          </a:xfrm>
          <a:prstGeom prst="line">
            <a:avLst/>
          </a:prstGeom>
          <a:noFill/>
          <a:ln w="22860">
            <a:solidFill>
              <a:srgbClr val="AA7020"/>
            </a:solidFill>
            <a:prstDash val="dash"/>
            <a:headEnd type="none"/>
            <a:tailEnd type="triangle"/>
          </a:ln>
        </p:spPr>
      </p:sp>
      <p:sp>
        <p:nvSpPr>
          <p:cNvPr id="19" name="Text 17"/>
          <p:cNvSpPr/>
          <p:nvPr/>
        </p:nvSpPr>
        <p:spPr>
          <a:xfrm>
            <a:off x="745602" y="2991002"/>
            <a:ext cx="1508760" cy="320040"/>
          </a:xfrm>
          <a:prstGeom prst="rect">
            <a:avLst/>
          </a:prstGeom>
          <a:noFill/>
          <a:ln/>
        </p:spPr>
        <p:txBody>
          <a:bodyPr wrap="square" lIns="0" tIns="0" rIns="0" bIns="0" rtlCol="0" anchor="ctr"/>
          <a:lstStyle/>
          <a:p>
            <a:pPr indent="0" marL="0">
              <a:buNone/>
            </a:pPr>
            <a:r>
              <a:rPr lang="en-US" sz="1000" dirty="0">
                <a:solidFill>
                  <a:srgbClr val="8A5914"/>
                </a:solidFill>
              </a:rPr>
              <a:t>Energy input</a:t>
            </a:r>
            <a:endParaRPr lang="en-US" sz="1000" dirty="0"/>
          </a:p>
        </p:txBody>
      </p:sp>
      <p:sp>
        <p:nvSpPr>
          <p:cNvPr id="20" name="Shape 18"/>
          <p:cNvSpPr/>
          <p:nvPr/>
        </p:nvSpPr>
        <p:spPr>
          <a:xfrm flipV="1">
            <a:off x="2082089" y="2852928"/>
            <a:ext cx="636422" cy="960120"/>
          </a:xfrm>
          <a:prstGeom prst="line">
            <a:avLst/>
          </a:prstGeom>
          <a:noFill/>
          <a:ln w="22860">
            <a:solidFill>
              <a:srgbClr val="16766D"/>
            </a:solidFill>
            <a:prstDash val="solid"/>
            <a:headEnd type="none"/>
            <a:tailEnd type="triangle"/>
          </a:ln>
        </p:spPr>
      </p:sp>
      <p:sp>
        <p:nvSpPr>
          <p:cNvPr id="21" name="Text 19"/>
          <p:cNvSpPr/>
          <p:nvPr/>
        </p:nvSpPr>
        <p:spPr>
          <a:xfrm>
            <a:off x="1803654" y="3259836"/>
            <a:ext cx="1508760" cy="320040"/>
          </a:xfrm>
          <a:prstGeom prst="rect">
            <a:avLst/>
          </a:prstGeom>
          <a:noFill/>
          <a:ln/>
        </p:spPr>
        <p:txBody>
          <a:bodyPr wrap="square" lIns="0" tIns="0" rIns="0" bIns="0" rtlCol="0" anchor="ctr"/>
          <a:lstStyle/>
          <a:p>
            <a:pPr indent="0" marL="0">
              <a:buNone/>
            </a:pPr>
            <a:r>
              <a:rPr lang="en-US" sz="1000" dirty="0">
                <a:solidFill>
                  <a:srgbClr val="16766D"/>
                </a:solidFill>
              </a:rPr>
              <a:t>Evaporation</a:t>
            </a:r>
            <a:endParaRPr lang="en-US" sz="1000" dirty="0"/>
          </a:p>
        </p:txBody>
      </p:sp>
      <p:sp>
        <p:nvSpPr>
          <p:cNvPr id="22" name="Text 20"/>
          <p:cNvSpPr/>
          <p:nvPr/>
        </p:nvSpPr>
        <p:spPr>
          <a:xfrm>
            <a:off x="7680960" y="2148840"/>
            <a:ext cx="3840480" cy="320040"/>
          </a:xfrm>
          <a:prstGeom prst="rect">
            <a:avLst/>
          </a:prstGeom>
          <a:noFill/>
          <a:ln/>
        </p:spPr>
        <p:txBody>
          <a:bodyPr wrap="square" lIns="0" tIns="0" rIns="0" bIns="0" rtlCol="0" anchor="ctr"/>
          <a:lstStyle/>
          <a:p>
            <a:pPr indent="0" marL="0">
              <a:buNone/>
            </a:pPr>
            <a:r>
              <a:rPr lang="en-US" sz="1300" b="1" dirty="0">
                <a:solidFill>
                  <a:srgbClr val="16766D"/>
                </a:solidFill>
              </a:rPr>
              <a:t>PAUSE AND EXPLAIN</a:t>
            </a:r>
            <a:endParaRPr lang="en-US" sz="1300" dirty="0"/>
          </a:p>
        </p:txBody>
      </p:sp>
      <p:sp>
        <p:nvSpPr>
          <p:cNvPr id="23" name="Text 21"/>
          <p:cNvSpPr/>
          <p:nvPr/>
        </p:nvSpPr>
        <p:spPr>
          <a:xfrm>
            <a:off x="7680960" y="2743200"/>
            <a:ext cx="3840480" cy="2560320"/>
          </a:xfrm>
          <a:prstGeom prst="rect">
            <a:avLst/>
          </a:prstGeom>
          <a:noFill/>
          <a:ln/>
        </p:spPr>
        <p:txBody>
          <a:bodyPr wrap="square" lIns="0" tIns="0" rIns="0" bIns="0" rtlCol="0" anchor="ctr"/>
          <a:lstStyle/>
          <a:p>
            <a:pPr indent="0" marL="0">
              <a:buNone/>
            </a:pPr>
            <a:r>
              <a:rPr lang="en-US" sz="2100" dirty="0">
                <a:solidFill>
                  <a:srgbClr val="173E37"/>
                </a:solidFill>
              </a:rPr>
              <a:t>Has the water stopped existing? Explain your reasoning.</a:t>
            </a:r>
            <a:endParaRPr lang="en-US" sz="2100" dirty="0"/>
          </a:p>
        </p:txBody>
      </p:sp>
      <p:sp>
        <p:nvSpPr>
          <p:cNvPr id="24" name="Text 22"/>
          <p:cNvSpPr/>
          <p:nvPr/>
        </p:nvSpPr>
        <p:spPr>
          <a:xfrm>
            <a:off x="548640" y="6126480"/>
            <a:ext cx="6583680" cy="219456"/>
          </a:xfrm>
          <a:prstGeom prst="rect">
            <a:avLst/>
          </a:prstGeom>
          <a:noFill/>
          <a:ln/>
        </p:spPr>
        <p:txBody>
          <a:bodyPr wrap="square" lIns="0" tIns="0" rIns="0" bIns="0" rtlCol="0" anchor="ctr"/>
          <a:lstStyle/>
          <a:p>
            <a:pPr indent="0" marL="0">
              <a:buNone/>
            </a:pPr>
            <a:r>
              <a:rPr lang="en-US" sz="1000" dirty="0">
                <a:solidFill>
                  <a:srgbClr val="567368"/>
                </a:solidFill>
              </a:rPr>
              <a:t>Qualitative model. Arrows show selected routes, not quantities or real travel times.</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WATER CYCLE EXPLANATION</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Cooling can form tiny droplets</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6</a:t>
            </a:r>
            <a:endParaRPr lang="en-US" sz="1000" dirty="0"/>
          </a:p>
        </p:txBody>
      </p:sp>
      <p:sp>
        <p:nvSpPr>
          <p:cNvPr id="5" name="Text 3"/>
          <p:cNvSpPr/>
          <p:nvPr/>
        </p:nvSpPr>
        <p:spPr>
          <a:xfrm>
            <a:off x="777240" y="1938528"/>
            <a:ext cx="640080" cy="228600"/>
          </a:xfrm>
          <a:prstGeom prst="rect">
            <a:avLst/>
          </a:prstGeom>
          <a:noFill/>
          <a:ln/>
        </p:spPr>
        <p:txBody>
          <a:bodyPr wrap="square" lIns="0" tIns="0" rIns="0" bIns="0" rtlCol="0" anchor="ctr"/>
          <a:lstStyle/>
          <a:p>
            <a:pPr indent="0" marL="0">
              <a:buNone/>
            </a:pPr>
            <a:r>
              <a:rPr lang="en-US" sz="1100" dirty="0">
                <a:solidFill>
                  <a:srgbClr val="8A5914"/>
                </a:solidFill>
              </a:rPr>
              <a:t>SUN</a:t>
            </a:r>
            <a:endParaRPr lang="en-US" sz="1100" dirty="0"/>
          </a:p>
        </p:txBody>
      </p:sp>
      <p:sp>
        <p:nvSpPr>
          <p:cNvPr id="6" name="Shape 4"/>
          <p:cNvSpPr/>
          <p:nvPr/>
        </p:nvSpPr>
        <p:spPr>
          <a:xfrm>
            <a:off x="793333" y="3877056"/>
            <a:ext cx="1471727" cy="563270"/>
          </a:xfrm>
          <a:prstGeom prst="rect">
            <a:avLst/>
          </a:prstGeom>
          <a:solidFill>
            <a:srgbClr val="E2EEEA"/>
          </a:solidFill>
          <a:ln w="12700">
            <a:solidFill>
              <a:srgbClr val="4B837A"/>
            </a:solidFill>
            <a:prstDash val="solid"/>
          </a:ln>
        </p:spPr>
      </p:sp>
      <p:sp>
        <p:nvSpPr>
          <p:cNvPr id="7" name="Text 5"/>
          <p:cNvSpPr/>
          <p:nvPr/>
        </p:nvSpPr>
        <p:spPr>
          <a:xfrm>
            <a:off x="829909" y="3931920"/>
            <a:ext cx="1398575" cy="471830"/>
          </a:xfrm>
          <a:prstGeom prst="rect">
            <a:avLst/>
          </a:prstGeom>
          <a:noFill/>
          <a:ln/>
        </p:spPr>
        <p:txBody>
          <a:bodyPr wrap="square" lIns="0" tIns="0" rIns="0" bIns="0" rtlCol="0" anchor="ctr"/>
          <a:lstStyle/>
          <a:p>
            <a:pPr algn="ctr" indent="0" marL="0">
              <a:buNone/>
            </a:pPr>
            <a:r>
              <a:rPr lang="en-US" sz="1200" dirty="0">
                <a:solidFill>
                  <a:srgbClr val="173E37"/>
                </a:solidFill>
              </a:rPr>
              <a:t>Surface water</a:t>
            </a:r>
            <a:endParaRPr lang="en-US" sz="1200" dirty="0"/>
          </a:p>
          <a:p>
            <a:pPr algn="ctr" indent="0" marL="0">
              <a:buNone/>
            </a:pPr>
            <a:r>
              <a:rPr lang="en-US" sz="1200" dirty="0">
                <a:solidFill>
                  <a:srgbClr val="173E37"/>
                </a:solidFill>
              </a:rPr>
              <a:t>Liquid water</a:t>
            </a:r>
            <a:endParaRPr lang="en-US" sz="1200" dirty="0"/>
          </a:p>
        </p:txBody>
      </p:sp>
      <p:sp>
        <p:nvSpPr>
          <p:cNvPr id="8" name="Shape 6"/>
          <p:cNvSpPr/>
          <p:nvPr/>
        </p:nvSpPr>
        <p:spPr>
          <a:xfrm>
            <a:off x="2559406" y="2212848"/>
            <a:ext cx="1511503" cy="563270"/>
          </a:xfrm>
          <a:prstGeom prst="rect">
            <a:avLst/>
          </a:prstGeom>
          <a:solidFill>
            <a:srgbClr val="E2EEEA"/>
          </a:solidFill>
          <a:ln w="12700">
            <a:solidFill>
              <a:srgbClr val="4B837A"/>
            </a:solidFill>
            <a:prstDash val="solid"/>
          </a:ln>
        </p:spPr>
      </p:sp>
      <p:sp>
        <p:nvSpPr>
          <p:cNvPr id="9" name="Text 7"/>
          <p:cNvSpPr/>
          <p:nvPr/>
        </p:nvSpPr>
        <p:spPr>
          <a:xfrm>
            <a:off x="2595982" y="2267712"/>
            <a:ext cx="1438351" cy="471830"/>
          </a:xfrm>
          <a:prstGeom prst="rect">
            <a:avLst/>
          </a:prstGeom>
          <a:noFill/>
          <a:ln/>
        </p:spPr>
        <p:txBody>
          <a:bodyPr wrap="square" lIns="0" tIns="0" rIns="0" bIns="0" rtlCol="0" anchor="ctr"/>
          <a:lstStyle/>
          <a:p>
            <a:pPr algn="ctr" indent="0" marL="0">
              <a:buNone/>
            </a:pPr>
            <a:r>
              <a:rPr lang="en-US" sz="1200" dirty="0">
                <a:solidFill>
                  <a:srgbClr val="173E37"/>
                </a:solidFill>
              </a:rPr>
              <a:t>Water vapor</a:t>
            </a:r>
            <a:endParaRPr lang="en-US" sz="1200" dirty="0"/>
          </a:p>
          <a:p>
            <a:pPr algn="ctr" indent="0" marL="0">
              <a:buNone/>
            </a:pPr>
            <a:r>
              <a:rPr lang="en-US" sz="1200" dirty="0">
                <a:solidFill>
                  <a:srgbClr val="173E37"/>
                </a:solidFill>
              </a:rPr>
              <a:t>Invisible gas</a:t>
            </a:r>
            <a:endParaRPr lang="en-US" sz="1200" dirty="0"/>
          </a:p>
        </p:txBody>
      </p:sp>
      <p:sp>
        <p:nvSpPr>
          <p:cNvPr id="10" name="Shape 8"/>
          <p:cNvSpPr/>
          <p:nvPr/>
        </p:nvSpPr>
        <p:spPr>
          <a:xfrm>
            <a:off x="4747108" y="2212848"/>
            <a:ext cx="1630832" cy="563270"/>
          </a:xfrm>
          <a:prstGeom prst="rect">
            <a:avLst/>
          </a:prstGeom>
          <a:solidFill>
            <a:srgbClr val="E2EEEA"/>
          </a:solidFill>
          <a:ln w="12700">
            <a:solidFill>
              <a:srgbClr val="4B837A"/>
            </a:solidFill>
            <a:prstDash val="solid"/>
          </a:ln>
        </p:spPr>
      </p:sp>
      <p:sp>
        <p:nvSpPr>
          <p:cNvPr id="11" name="Text 9"/>
          <p:cNvSpPr/>
          <p:nvPr/>
        </p:nvSpPr>
        <p:spPr>
          <a:xfrm>
            <a:off x="4783684" y="2267712"/>
            <a:ext cx="1557680" cy="471830"/>
          </a:xfrm>
          <a:prstGeom prst="rect">
            <a:avLst/>
          </a:prstGeom>
          <a:noFill/>
          <a:ln/>
        </p:spPr>
        <p:txBody>
          <a:bodyPr wrap="square" lIns="0" tIns="0" rIns="0" bIns="0" rtlCol="0" anchor="ctr"/>
          <a:lstStyle/>
          <a:p>
            <a:pPr algn="ctr" indent="0" marL="0">
              <a:buNone/>
            </a:pPr>
            <a:r>
              <a:rPr lang="en-US" sz="1200" dirty="0">
                <a:solidFill>
                  <a:srgbClr val="173E37"/>
                </a:solidFill>
              </a:rPr>
              <a:t>Cloud material</a:t>
            </a:r>
            <a:endParaRPr lang="en-US" sz="1200" dirty="0"/>
          </a:p>
          <a:p>
            <a:pPr algn="ctr" indent="0" marL="0">
              <a:buNone/>
            </a:pPr>
            <a:r>
              <a:rPr lang="en-US" sz="1200" dirty="0">
                <a:solidFill>
                  <a:srgbClr val="173E37"/>
                </a:solidFill>
              </a:rPr>
              <a:t>Droplets / ice crystals</a:t>
            </a:r>
            <a:endParaRPr lang="en-US" sz="1200" dirty="0"/>
          </a:p>
        </p:txBody>
      </p:sp>
      <p:sp>
        <p:nvSpPr>
          <p:cNvPr id="12" name="Shape 10"/>
          <p:cNvSpPr/>
          <p:nvPr/>
        </p:nvSpPr>
        <p:spPr>
          <a:xfrm>
            <a:off x="4866437" y="3877056"/>
            <a:ext cx="1511503" cy="563270"/>
          </a:xfrm>
          <a:prstGeom prst="rect">
            <a:avLst/>
          </a:prstGeom>
          <a:solidFill>
            <a:srgbClr val="F1F1EC"/>
          </a:solidFill>
          <a:ln w="12700">
            <a:solidFill>
              <a:srgbClr val="DDDDDA"/>
            </a:solidFill>
            <a:prstDash val="solid"/>
          </a:ln>
        </p:spPr>
      </p:sp>
      <p:sp>
        <p:nvSpPr>
          <p:cNvPr id="13" name="Text 11"/>
          <p:cNvSpPr/>
          <p:nvPr/>
        </p:nvSpPr>
        <p:spPr>
          <a:xfrm>
            <a:off x="4903013" y="3931920"/>
            <a:ext cx="1438351" cy="471830"/>
          </a:xfrm>
          <a:prstGeom prst="rect">
            <a:avLst/>
          </a:prstGeom>
          <a:noFill/>
          <a:ln/>
        </p:spPr>
        <p:txBody>
          <a:bodyPr wrap="square" lIns="0" tIns="0" rIns="0" bIns="0" rtlCol="0" anchor="ctr"/>
          <a:lstStyle/>
          <a:p>
            <a:pPr algn="ctr" indent="0" marL="0">
              <a:buNone/>
            </a:pPr>
            <a:r>
              <a:rPr lang="en-US" sz="1100" dirty="0">
                <a:solidFill>
                  <a:srgbClr val="999D96"/>
                </a:solidFill>
              </a:rPr>
              <a:t>Land surface</a:t>
            </a:r>
            <a:endParaRPr lang="en-US" sz="1100" dirty="0"/>
          </a:p>
          <a:p>
            <a:pPr algn="ctr" indent="0" marL="0">
              <a:buNone/>
            </a:pPr>
            <a:r>
              <a:rPr lang="en-US" sz="1100" dirty="0">
                <a:solidFill>
                  <a:srgbClr val="999D96"/>
                </a:solidFill>
              </a:rPr>
              <a:t>Water can run downhill</a:t>
            </a:r>
            <a:endParaRPr lang="en-US" sz="1100" dirty="0"/>
          </a:p>
        </p:txBody>
      </p:sp>
      <p:sp>
        <p:nvSpPr>
          <p:cNvPr id="14" name="Shape 12"/>
          <p:cNvSpPr/>
          <p:nvPr/>
        </p:nvSpPr>
        <p:spPr>
          <a:xfrm>
            <a:off x="4707331" y="5189220"/>
            <a:ext cx="1670609" cy="563270"/>
          </a:xfrm>
          <a:prstGeom prst="rect">
            <a:avLst/>
          </a:prstGeom>
          <a:solidFill>
            <a:srgbClr val="F1F1EC"/>
          </a:solidFill>
          <a:ln w="12700">
            <a:solidFill>
              <a:srgbClr val="DDDDDA"/>
            </a:solidFill>
            <a:prstDash val="solid"/>
          </a:ln>
        </p:spPr>
      </p:sp>
      <p:sp>
        <p:nvSpPr>
          <p:cNvPr id="15" name="Text 13"/>
          <p:cNvSpPr/>
          <p:nvPr/>
        </p:nvSpPr>
        <p:spPr>
          <a:xfrm>
            <a:off x="4743907" y="5244084"/>
            <a:ext cx="1597457" cy="471830"/>
          </a:xfrm>
          <a:prstGeom prst="rect">
            <a:avLst/>
          </a:prstGeom>
          <a:noFill/>
          <a:ln/>
        </p:spPr>
        <p:txBody>
          <a:bodyPr wrap="square" lIns="0" tIns="0" rIns="0" bIns="0" rtlCol="0" anchor="ctr"/>
          <a:lstStyle/>
          <a:p>
            <a:pPr algn="ctr" indent="0" marL="0">
              <a:buNone/>
            </a:pPr>
            <a:r>
              <a:rPr lang="en-US" sz="1100" dirty="0">
                <a:solidFill>
                  <a:srgbClr val="999D96"/>
                </a:solidFill>
              </a:rPr>
              <a:t>Soil / groundwater</a:t>
            </a:r>
            <a:endParaRPr lang="en-US" sz="1100" dirty="0"/>
          </a:p>
          <a:p>
            <a:pPr algn="ctr" indent="0" marL="0">
              <a:buNone/>
            </a:pPr>
            <a:r>
              <a:rPr lang="en-US" sz="1100" dirty="0">
                <a:solidFill>
                  <a:srgbClr val="999D96"/>
                </a:solidFill>
              </a:rPr>
              <a:t>Water can be stored</a:t>
            </a:r>
            <a:endParaRPr lang="en-US" sz="1100" dirty="0"/>
          </a:p>
        </p:txBody>
      </p:sp>
      <p:sp>
        <p:nvSpPr>
          <p:cNvPr id="16" name="Shape 14"/>
          <p:cNvSpPr/>
          <p:nvPr/>
        </p:nvSpPr>
        <p:spPr>
          <a:xfrm>
            <a:off x="2559406" y="3941064"/>
            <a:ext cx="1511503" cy="563270"/>
          </a:xfrm>
          <a:prstGeom prst="rect">
            <a:avLst/>
          </a:prstGeom>
          <a:solidFill>
            <a:srgbClr val="F1F1EC"/>
          </a:solidFill>
          <a:ln w="12700">
            <a:solidFill>
              <a:srgbClr val="DDDDDA"/>
            </a:solidFill>
            <a:prstDash val="solid"/>
          </a:ln>
        </p:spPr>
      </p:sp>
      <p:sp>
        <p:nvSpPr>
          <p:cNvPr id="17" name="Text 15"/>
          <p:cNvSpPr/>
          <p:nvPr/>
        </p:nvSpPr>
        <p:spPr>
          <a:xfrm>
            <a:off x="2595982" y="3995928"/>
            <a:ext cx="1438351" cy="471830"/>
          </a:xfrm>
          <a:prstGeom prst="rect">
            <a:avLst/>
          </a:prstGeom>
          <a:noFill/>
          <a:ln/>
        </p:spPr>
        <p:txBody>
          <a:bodyPr wrap="square" lIns="0" tIns="0" rIns="0" bIns="0" rtlCol="0" anchor="ctr"/>
          <a:lstStyle/>
          <a:p>
            <a:pPr algn="ctr" indent="0" marL="0">
              <a:buNone/>
            </a:pPr>
            <a:r>
              <a:rPr lang="en-US" sz="1100" dirty="0">
                <a:solidFill>
                  <a:srgbClr val="999D96"/>
                </a:solidFill>
              </a:rPr>
              <a:t>Plant</a:t>
            </a:r>
            <a:endParaRPr lang="en-US" sz="1100" dirty="0"/>
          </a:p>
          <a:p>
            <a:pPr algn="ctr" indent="0" marL="0">
              <a:buNone/>
            </a:pPr>
            <a:r>
              <a:rPr lang="en-US" sz="1100" dirty="0">
                <a:solidFill>
                  <a:srgbClr val="999D96"/>
                </a:solidFill>
              </a:rPr>
              <a:t>Roots take up water</a:t>
            </a:r>
            <a:endParaRPr lang="en-US" sz="1100" dirty="0"/>
          </a:p>
        </p:txBody>
      </p:sp>
      <p:sp>
        <p:nvSpPr>
          <p:cNvPr id="18" name="Shape 16"/>
          <p:cNvSpPr/>
          <p:nvPr/>
        </p:nvSpPr>
        <p:spPr>
          <a:xfrm>
            <a:off x="1087679" y="2468880"/>
            <a:ext cx="357988" cy="1344168"/>
          </a:xfrm>
          <a:prstGeom prst="line">
            <a:avLst/>
          </a:prstGeom>
          <a:noFill/>
          <a:ln w="22860">
            <a:solidFill>
              <a:srgbClr val="AA7020"/>
            </a:solidFill>
            <a:prstDash val="dash"/>
            <a:headEnd type="none"/>
            <a:tailEnd type="triangle"/>
          </a:ln>
        </p:spPr>
      </p:sp>
      <p:sp>
        <p:nvSpPr>
          <p:cNvPr id="19" name="Text 17"/>
          <p:cNvSpPr/>
          <p:nvPr/>
        </p:nvSpPr>
        <p:spPr>
          <a:xfrm>
            <a:off x="745602" y="2991002"/>
            <a:ext cx="1508760" cy="320040"/>
          </a:xfrm>
          <a:prstGeom prst="rect">
            <a:avLst/>
          </a:prstGeom>
          <a:noFill/>
          <a:ln/>
        </p:spPr>
        <p:txBody>
          <a:bodyPr wrap="square" lIns="0" tIns="0" rIns="0" bIns="0" rtlCol="0" anchor="ctr"/>
          <a:lstStyle/>
          <a:p>
            <a:pPr indent="0" marL="0">
              <a:buNone/>
            </a:pPr>
            <a:r>
              <a:rPr lang="en-US" sz="1000" dirty="0">
                <a:solidFill>
                  <a:srgbClr val="8A5914"/>
                </a:solidFill>
              </a:rPr>
              <a:t>Energy input</a:t>
            </a:r>
            <a:endParaRPr lang="en-US" sz="1000" dirty="0"/>
          </a:p>
        </p:txBody>
      </p:sp>
      <p:sp>
        <p:nvSpPr>
          <p:cNvPr id="20" name="Shape 18"/>
          <p:cNvSpPr/>
          <p:nvPr/>
        </p:nvSpPr>
        <p:spPr>
          <a:xfrm flipV="1">
            <a:off x="2082089" y="2852928"/>
            <a:ext cx="636422" cy="960120"/>
          </a:xfrm>
          <a:prstGeom prst="line">
            <a:avLst/>
          </a:prstGeom>
          <a:noFill/>
          <a:ln w="22860">
            <a:solidFill>
              <a:srgbClr val="16766D"/>
            </a:solidFill>
            <a:prstDash val="solid"/>
            <a:headEnd type="none"/>
            <a:tailEnd type="triangle"/>
          </a:ln>
        </p:spPr>
      </p:sp>
      <p:sp>
        <p:nvSpPr>
          <p:cNvPr id="21" name="Text 19"/>
          <p:cNvSpPr/>
          <p:nvPr/>
        </p:nvSpPr>
        <p:spPr>
          <a:xfrm>
            <a:off x="1803654" y="3259836"/>
            <a:ext cx="1508760" cy="320040"/>
          </a:xfrm>
          <a:prstGeom prst="rect">
            <a:avLst/>
          </a:prstGeom>
          <a:noFill/>
          <a:ln/>
        </p:spPr>
        <p:txBody>
          <a:bodyPr wrap="square" lIns="0" tIns="0" rIns="0" bIns="0" rtlCol="0" anchor="ctr"/>
          <a:lstStyle/>
          <a:p>
            <a:pPr indent="0" marL="0">
              <a:buNone/>
            </a:pPr>
            <a:r>
              <a:rPr lang="en-US" sz="1000" dirty="0">
                <a:solidFill>
                  <a:srgbClr val="16766D"/>
                </a:solidFill>
              </a:rPr>
              <a:t>Evaporation</a:t>
            </a:r>
            <a:endParaRPr lang="en-US" sz="1000" dirty="0"/>
          </a:p>
        </p:txBody>
      </p:sp>
      <p:sp>
        <p:nvSpPr>
          <p:cNvPr id="22" name="Shape 20"/>
          <p:cNvSpPr/>
          <p:nvPr/>
        </p:nvSpPr>
        <p:spPr>
          <a:xfrm>
            <a:off x="4150462" y="2468880"/>
            <a:ext cx="517093" cy="0"/>
          </a:xfrm>
          <a:prstGeom prst="line">
            <a:avLst/>
          </a:prstGeom>
          <a:noFill/>
          <a:ln w="22860">
            <a:solidFill>
              <a:srgbClr val="16766D"/>
            </a:solidFill>
            <a:prstDash val="solid"/>
            <a:headEnd type="none"/>
            <a:tailEnd type="triangle"/>
          </a:ln>
        </p:spPr>
      </p:sp>
      <p:sp>
        <p:nvSpPr>
          <p:cNvPr id="23" name="Text 21"/>
          <p:cNvSpPr/>
          <p:nvPr/>
        </p:nvSpPr>
        <p:spPr>
          <a:xfrm>
            <a:off x="3951580" y="1902866"/>
            <a:ext cx="2103120" cy="320040"/>
          </a:xfrm>
          <a:prstGeom prst="rect">
            <a:avLst/>
          </a:prstGeom>
          <a:noFill/>
          <a:ln/>
        </p:spPr>
        <p:txBody>
          <a:bodyPr wrap="square" lIns="0" tIns="0" rIns="0" bIns="0" rtlCol="0" anchor="ctr"/>
          <a:lstStyle/>
          <a:p>
            <a:pPr indent="0" marL="0">
              <a:buNone/>
            </a:pPr>
            <a:r>
              <a:rPr lang="en-US" sz="1000" dirty="0">
                <a:solidFill>
                  <a:srgbClr val="16766D"/>
                </a:solidFill>
              </a:rPr>
              <a:t>Cooling / condensation</a:t>
            </a:r>
            <a:endParaRPr lang="en-US" sz="1000" dirty="0"/>
          </a:p>
        </p:txBody>
      </p:sp>
      <p:sp>
        <p:nvSpPr>
          <p:cNvPr id="24" name="Text 22"/>
          <p:cNvSpPr/>
          <p:nvPr/>
        </p:nvSpPr>
        <p:spPr>
          <a:xfrm>
            <a:off x="7680960" y="2148840"/>
            <a:ext cx="3840480" cy="320040"/>
          </a:xfrm>
          <a:prstGeom prst="rect">
            <a:avLst/>
          </a:prstGeom>
          <a:noFill/>
          <a:ln/>
        </p:spPr>
        <p:txBody>
          <a:bodyPr wrap="square" lIns="0" tIns="0" rIns="0" bIns="0" rtlCol="0" anchor="ctr"/>
          <a:lstStyle/>
          <a:p>
            <a:pPr indent="0" marL="0">
              <a:buNone/>
            </a:pPr>
            <a:r>
              <a:rPr lang="en-US" sz="1300" b="1" dirty="0">
                <a:solidFill>
                  <a:srgbClr val="16766D"/>
                </a:solidFill>
              </a:rPr>
              <a:t>PAUSE AND EXPLAIN</a:t>
            </a:r>
            <a:endParaRPr lang="en-US" sz="1300" dirty="0"/>
          </a:p>
        </p:txBody>
      </p:sp>
      <p:sp>
        <p:nvSpPr>
          <p:cNvPr id="25" name="Text 23"/>
          <p:cNvSpPr/>
          <p:nvPr/>
        </p:nvSpPr>
        <p:spPr>
          <a:xfrm>
            <a:off x="7680960" y="2743200"/>
            <a:ext cx="3840480" cy="2560320"/>
          </a:xfrm>
          <a:prstGeom prst="rect">
            <a:avLst/>
          </a:prstGeom>
          <a:noFill/>
          <a:ln/>
        </p:spPr>
        <p:txBody>
          <a:bodyPr wrap="square" lIns="0" tIns="0" rIns="0" bIns="0" rtlCol="0" anchor="ctr"/>
          <a:lstStyle/>
          <a:p>
            <a:pPr indent="0" marL="0">
              <a:buNone/>
            </a:pPr>
            <a:r>
              <a:rPr lang="en-US" sz="2100" dirty="0">
                <a:solidFill>
                  <a:srgbClr val="173E37"/>
                </a:solidFill>
              </a:rPr>
              <a:t>Explain why a visible cloud is not a cloud of visible water vapor.</a:t>
            </a:r>
            <a:endParaRPr lang="en-US" sz="2100" dirty="0"/>
          </a:p>
        </p:txBody>
      </p:sp>
      <p:sp>
        <p:nvSpPr>
          <p:cNvPr id="26" name="Text 24"/>
          <p:cNvSpPr/>
          <p:nvPr/>
        </p:nvSpPr>
        <p:spPr>
          <a:xfrm>
            <a:off x="548640" y="6126480"/>
            <a:ext cx="6583680" cy="219456"/>
          </a:xfrm>
          <a:prstGeom prst="rect">
            <a:avLst/>
          </a:prstGeom>
          <a:noFill/>
          <a:ln/>
        </p:spPr>
        <p:txBody>
          <a:bodyPr wrap="square" lIns="0" tIns="0" rIns="0" bIns="0" rtlCol="0" anchor="ctr"/>
          <a:lstStyle/>
          <a:p>
            <a:pPr indent="0" marL="0">
              <a:buNone/>
            </a:pPr>
            <a:r>
              <a:rPr lang="en-US" sz="1000" dirty="0">
                <a:solidFill>
                  <a:srgbClr val="567368"/>
                </a:solidFill>
              </a:rPr>
              <a:t>Qualitative model. Arrows show selected routes, not quantities or real travel times.</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LESSON 1 / WHERE CAN WATER GO?</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Explain and compare</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7</a:t>
            </a:r>
            <a:endParaRPr lang="en-US" sz="1000" dirty="0"/>
          </a:p>
        </p:txBody>
      </p:sp>
      <p:sp>
        <p:nvSpPr>
          <p:cNvPr id="5" name="Text 3"/>
          <p:cNvSpPr/>
          <p:nvPr/>
        </p:nvSpPr>
        <p:spPr>
          <a:xfrm>
            <a:off x="594360" y="2148840"/>
            <a:ext cx="10881360" cy="3154680"/>
          </a:xfrm>
          <a:prstGeom prst="rect">
            <a:avLst/>
          </a:prstGeom>
          <a:noFill/>
          <a:ln/>
        </p:spPr>
        <p:txBody>
          <a:bodyPr wrap="square" lIns="0" tIns="0" rIns="0" bIns="0" rtlCol="0" anchor="ctr"/>
          <a:lstStyle/>
          <a:p>
            <a:pPr indent="0" marL="0">
              <a:buNone/>
            </a:pPr>
            <a:r>
              <a:rPr lang="en-US" sz="2700" dirty="0">
                <a:solidFill>
                  <a:srgbClr val="173E37"/>
                </a:solidFill>
              </a:rPr>
              <a:t>Predict what could happen outside a cold, sealed container. Sketch an initial explanation with surrounding air, invisible water vapor, and possible liquid droplets. Describe a room-temperature comparison and explain the direction of energy transfer.</a:t>
            </a:r>
            <a:endParaRPr lang="en-US" sz="2700" dirty="0"/>
          </a:p>
        </p:txBody>
      </p:sp>
      <p:sp>
        <p:nvSpPr>
          <p:cNvPr id="6" name="Text 4"/>
          <p:cNvSpPr/>
          <p:nvPr/>
        </p:nvSpPr>
        <p:spPr>
          <a:xfrm>
            <a:off x="594360" y="5715000"/>
            <a:ext cx="10881360" cy="365760"/>
          </a:xfrm>
          <a:prstGeom prst="rect">
            <a:avLst/>
          </a:prstGeom>
          <a:noFill/>
          <a:ln/>
        </p:spPr>
        <p:txBody>
          <a:bodyPr wrap="square" lIns="0" tIns="0" rIns="0" bIns="0" rtlCol="0" anchor="ctr"/>
          <a:lstStyle/>
          <a:p>
            <a:pPr indent="0" marL="0">
              <a:buNone/>
            </a:pPr>
            <a:r>
              <a:rPr lang="en-US" sz="1700" dirty="0">
                <a:solidFill>
                  <a:srgbClr val="567368"/>
                </a:solidFill>
              </a:rPr>
              <a:t>Write, sketch, or explain your reasoning.</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LESSON 1 / WHERE CAN WATER GO?</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Exit ticket</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8</a:t>
            </a:r>
            <a:endParaRPr lang="en-US" sz="1000" dirty="0"/>
          </a:p>
        </p:txBody>
      </p:sp>
      <p:sp>
        <p:nvSpPr>
          <p:cNvPr id="5" name="Text 3"/>
          <p:cNvSpPr/>
          <p:nvPr/>
        </p:nvSpPr>
        <p:spPr>
          <a:xfrm>
            <a:off x="594360" y="2148840"/>
            <a:ext cx="10881360" cy="3154680"/>
          </a:xfrm>
          <a:prstGeom prst="rect">
            <a:avLst/>
          </a:prstGeom>
          <a:noFill/>
          <a:ln/>
        </p:spPr>
        <p:txBody>
          <a:bodyPr wrap="square" lIns="0" tIns="0" rIns="0" bIns="0" rtlCol="0" anchor="ctr"/>
          <a:lstStyle/>
          <a:p>
            <a:pPr indent="0" marL="0">
              <a:buNone/>
            </a:pPr>
            <a:r>
              <a:rPr lang="en-US" sz="2700" dirty="0">
                <a:solidFill>
                  <a:srgbClr val="173E37"/>
                </a:solidFill>
              </a:rPr>
              <a:t>Water appears outside a sealed cold lunch container. Explain a possible source of this water. Use your comparison or the illustrative scenario to support your explanation, and state what the evidence does not establish.</a:t>
            </a:r>
            <a:endParaRPr lang="en-US" sz="2700" dirty="0"/>
          </a:p>
        </p:txBody>
      </p:sp>
      <p:sp>
        <p:nvSpPr>
          <p:cNvPr id="6" name="Text 4"/>
          <p:cNvSpPr/>
          <p:nvPr/>
        </p:nvSpPr>
        <p:spPr>
          <a:xfrm>
            <a:off x="594360" y="5715000"/>
            <a:ext cx="10881360" cy="365760"/>
          </a:xfrm>
          <a:prstGeom prst="rect">
            <a:avLst/>
          </a:prstGeom>
          <a:noFill/>
          <a:ln/>
        </p:spPr>
        <p:txBody>
          <a:bodyPr wrap="square" lIns="0" tIns="0" rIns="0" bIns="0" rtlCol="0" anchor="ctr"/>
          <a:lstStyle/>
          <a:p>
            <a:pPr indent="0" marL="0">
              <a:buNone/>
            </a:pPr>
            <a:r>
              <a:rPr lang="en-US" sz="1700" dirty="0">
                <a:solidFill>
                  <a:srgbClr val="567368"/>
                </a:solidFill>
              </a:rPr>
              <a:t>Write, sketch, or explain your reasoning.</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LESSON 2 / DIFFERENT ROUTES AND MODEL LIMITS</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Different routes and model limits</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9</a:t>
            </a:r>
            <a:endParaRPr lang="en-US" sz="1000" dirty="0"/>
          </a:p>
        </p:txBody>
      </p:sp>
      <p:sp>
        <p:nvSpPr>
          <p:cNvPr id="5" name="Text 3"/>
          <p:cNvSpPr/>
          <p:nvPr/>
        </p:nvSpPr>
        <p:spPr>
          <a:xfrm>
            <a:off x="594360" y="2148840"/>
            <a:ext cx="10881360" cy="3154680"/>
          </a:xfrm>
          <a:prstGeom prst="rect">
            <a:avLst/>
          </a:prstGeom>
          <a:noFill/>
          <a:ln/>
        </p:spPr>
        <p:txBody>
          <a:bodyPr wrap="square" lIns="0" tIns="0" rIns="0" bIns="0" rtlCol="0" anchor="ctr"/>
          <a:lstStyle/>
          <a:p>
            <a:pPr indent="0" marL="0">
              <a:buNone/>
            </a:pPr>
            <a:r>
              <a:rPr lang="en-US" sz="2700" dirty="0">
                <a:solidFill>
                  <a:srgbClr val="173E37"/>
                </a:solidFill>
              </a:rPr>
              <a:t>What do you predict? Explain your thinking.</a:t>
            </a:r>
            <a:endParaRPr lang="en-US" sz="2700" dirty="0"/>
          </a:p>
        </p:txBody>
      </p:sp>
      <p:sp>
        <p:nvSpPr>
          <p:cNvPr id="6" name="Text 4"/>
          <p:cNvSpPr/>
          <p:nvPr/>
        </p:nvSpPr>
        <p:spPr>
          <a:xfrm>
            <a:off x="594360" y="5715000"/>
            <a:ext cx="10881360" cy="365760"/>
          </a:xfrm>
          <a:prstGeom prst="rect">
            <a:avLst/>
          </a:prstGeom>
          <a:noFill/>
          <a:ln/>
        </p:spPr>
        <p:txBody>
          <a:bodyPr wrap="square" lIns="0" tIns="0" rIns="0" bIns="0" rtlCol="0" anchor="ctr"/>
          <a:lstStyle/>
          <a:p>
            <a:pPr indent="0" marL="0">
              <a:buNone/>
            </a:pPr>
            <a:r>
              <a:rPr lang="en-US" sz="1700" dirty="0">
                <a:solidFill>
                  <a:srgbClr val="567368"/>
                </a:solidFill>
              </a:rPr>
              <a:t>Share your initial thinking before viewing an explanation.</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LESSON 2 / DIFFERENT ROUTES AND MODEL LIMITS</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Explore</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10</a:t>
            </a:r>
            <a:endParaRPr lang="en-US" sz="1000" dirty="0"/>
          </a:p>
        </p:txBody>
      </p:sp>
      <p:sp>
        <p:nvSpPr>
          <p:cNvPr id="5" name="Text 3"/>
          <p:cNvSpPr/>
          <p:nvPr/>
        </p:nvSpPr>
        <p:spPr>
          <a:xfrm>
            <a:off x="594360" y="2148840"/>
            <a:ext cx="10881360" cy="3154680"/>
          </a:xfrm>
          <a:prstGeom prst="rect">
            <a:avLst/>
          </a:prstGeom>
          <a:noFill/>
          <a:ln/>
        </p:spPr>
        <p:txBody>
          <a:bodyPr wrap="square" lIns="0" tIns="0" rIns="0" bIns="0" rtlCol="0" anchor="ctr"/>
          <a:lstStyle/>
          <a:p>
            <a:pPr indent="0" marL="0">
              <a:buNone/>
            </a:pPr>
            <a:r>
              <a:rPr lang="en-US" sz="2700" dirty="0">
                <a:solidFill>
                  <a:srgbClr val="173E37"/>
                </a:solidFill>
              </a:rPr>
              <a:t>Illustrative scenario: Rain enters soil near a tree. Trace a possible route by which some water can return to the air. Explain a different fate for water that remains underground. Which statements are explanations, rather than direct observations?</a:t>
            </a:r>
            <a:endParaRPr lang="en-US" sz="2700" dirty="0"/>
          </a:p>
        </p:txBody>
      </p:sp>
      <p:sp>
        <p:nvSpPr>
          <p:cNvPr id="6" name="Text 4"/>
          <p:cNvSpPr/>
          <p:nvPr/>
        </p:nvSpPr>
        <p:spPr>
          <a:xfrm>
            <a:off x="594360" y="5715000"/>
            <a:ext cx="10881360" cy="365760"/>
          </a:xfrm>
          <a:prstGeom prst="rect">
            <a:avLst/>
          </a:prstGeom>
          <a:noFill/>
          <a:ln/>
        </p:spPr>
        <p:txBody>
          <a:bodyPr wrap="square" lIns="0" tIns="0" rIns="0" bIns="0" rtlCol="0" anchor="ctr"/>
          <a:lstStyle/>
          <a:p>
            <a:pPr indent="0" marL="0">
              <a:buNone/>
            </a:pPr>
            <a:r>
              <a:rPr lang="en-US" sz="1700" dirty="0">
                <a:solidFill>
                  <a:srgbClr val="567368"/>
                </a:solidFill>
              </a:rPr>
              <a:t>Write, sketch, or explain your reasoning.</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WATER CYCLE EXPLANATION</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Gravity helps water move downward</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11</a:t>
            </a:r>
            <a:endParaRPr lang="en-US" sz="1000" dirty="0"/>
          </a:p>
        </p:txBody>
      </p:sp>
      <p:sp>
        <p:nvSpPr>
          <p:cNvPr id="5" name="Text 3"/>
          <p:cNvSpPr/>
          <p:nvPr/>
        </p:nvSpPr>
        <p:spPr>
          <a:xfrm>
            <a:off x="777240" y="1938528"/>
            <a:ext cx="640080" cy="228600"/>
          </a:xfrm>
          <a:prstGeom prst="rect">
            <a:avLst/>
          </a:prstGeom>
          <a:noFill/>
          <a:ln/>
        </p:spPr>
        <p:txBody>
          <a:bodyPr wrap="square" lIns="0" tIns="0" rIns="0" bIns="0" rtlCol="0" anchor="ctr"/>
          <a:lstStyle/>
          <a:p>
            <a:pPr indent="0" marL="0">
              <a:buNone/>
            </a:pPr>
            <a:r>
              <a:rPr lang="en-US" sz="1100" dirty="0">
                <a:solidFill>
                  <a:srgbClr val="8A5914"/>
                </a:solidFill>
              </a:rPr>
              <a:t>SUN</a:t>
            </a:r>
            <a:endParaRPr lang="en-US" sz="1100" dirty="0"/>
          </a:p>
        </p:txBody>
      </p:sp>
      <p:sp>
        <p:nvSpPr>
          <p:cNvPr id="6" name="Shape 4"/>
          <p:cNvSpPr/>
          <p:nvPr/>
        </p:nvSpPr>
        <p:spPr>
          <a:xfrm>
            <a:off x="793333" y="3877056"/>
            <a:ext cx="1471727" cy="563270"/>
          </a:xfrm>
          <a:prstGeom prst="rect">
            <a:avLst/>
          </a:prstGeom>
          <a:solidFill>
            <a:srgbClr val="E2EEEA"/>
          </a:solidFill>
          <a:ln w="12700">
            <a:solidFill>
              <a:srgbClr val="4B837A"/>
            </a:solidFill>
            <a:prstDash val="solid"/>
          </a:ln>
        </p:spPr>
      </p:sp>
      <p:sp>
        <p:nvSpPr>
          <p:cNvPr id="7" name="Text 5"/>
          <p:cNvSpPr/>
          <p:nvPr/>
        </p:nvSpPr>
        <p:spPr>
          <a:xfrm>
            <a:off x="829909" y="3931920"/>
            <a:ext cx="1398575" cy="471830"/>
          </a:xfrm>
          <a:prstGeom prst="rect">
            <a:avLst/>
          </a:prstGeom>
          <a:noFill/>
          <a:ln/>
        </p:spPr>
        <p:txBody>
          <a:bodyPr wrap="square" lIns="0" tIns="0" rIns="0" bIns="0" rtlCol="0" anchor="ctr"/>
          <a:lstStyle/>
          <a:p>
            <a:pPr algn="ctr" indent="0" marL="0">
              <a:buNone/>
            </a:pPr>
            <a:r>
              <a:rPr lang="en-US" sz="1200" dirty="0">
                <a:solidFill>
                  <a:srgbClr val="173E37"/>
                </a:solidFill>
              </a:rPr>
              <a:t>Surface water</a:t>
            </a:r>
            <a:endParaRPr lang="en-US" sz="1200" dirty="0"/>
          </a:p>
          <a:p>
            <a:pPr algn="ctr" indent="0" marL="0">
              <a:buNone/>
            </a:pPr>
            <a:r>
              <a:rPr lang="en-US" sz="1200" dirty="0">
                <a:solidFill>
                  <a:srgbClr val="173E37"/>
                </a:solidFill>
              </a:rPr>
              <a:t>Liquid water</a:t>
            </a:r>
            <a:endParaRPr lang="en-US" sz="1200" dirty="0"/>
          </a:p>
        </p:txBody>
      </p:sp>
      <p:sp>
        <p:nvSpPr>
          <p:cNvPr id="8" name="Shape 6"/>
          <p:cNvSpPr/>
          <p:nvPr/>
        </p:nvSpPr>
        <p:spPr>
          <a:xfrm>
            <a:off x="2559406" y="2212848"/>
            <a:ext cx="1511503" cy="563270"/>
          </a:xfrm>
          <a:prstGeom prst="rect">
            <a:avLst/>
          </a:prstGeom>
          <a:solidFill>
            <a:srgbClr val="E2EEEA"/>
          </a:solidFill>
          <a:ln w="12700">
            <a:solidFill>
              <a:srgbClr val="4B837A"/>
            </a:solidFill>
            <a:prstDash val="solid"/>
          </a:ln>
        </p:spPr>
      </p:sp>
      <p:sp>
        <p:nvSpPr>
          <p:cNvPr id="9" name="Text 7"/>
          <p:cNvSpPr/>
          <p:nvPr/>
        </p:nvSpPr>
        <p:spPr>
          <a:xfrm>
            <a:off x="2595982" y="2267712"/>
            <a:ext cx="1438351" cy="471830"/>
          </a:xfrm>
          <a:prstGeom prst="rect">
            <a:avLst/>
          </a:prstGeom>
          <a:noFill/>
          <a:ln/>
        </p:spPr>
        <p:txBody>
          <a:bodyPr wrap="square" lIns="0" tIns="0" rIns="0" bIns="0" rtlCol="0" anchor="ctr"/>
          <a:lstStyle/>
          <a:p>
            <a:pPr algn="ctr" indent="0" marL="0">
              <a:buNone/>
            </a:pPr>
            <a:r>
              <a:rPr lang="en-US" sz="1200" dirty="0">
                <a:solidFill>
                  <a:srgbClr val="173E37"/>
                </a:solidFill>
              </a:rPr>
              <a:t>Water vapor</a:t>
            </a:r>
            <a:endParaRPr lang="en-US" sz="1200" dirty="0"/>
          </a:p>
          <a:p>
            <a:pPr algn="ctr" indent="0" marL="0">
              <a:buNone/>
            </a:pPr>
            <a:r>
              <a:rPr lang="en-US" sz="1200" dirty="0">
                <a:solidFill>
                  <a:srgbClr val="173E37"/>
                </a:solidFill>
              </a:rPr>
              <a:t>Invisible gas</a:t>
            </a:r>
            <a:endParaRPr lang="en-US" sz="1200" dirty="0"/>
          </a:p>
        </p:txBody>
      </p:sp>
      <p:sp>
        <p:nvSpPr>
          <p:cNvPr id="10" name="Shape 8"/>
          <p:cNvSpPr/>
          <p:nvPr/>
        </p:nvSpPr>
        <p:spPr>
          <a:xfrm>
            <a:off x="4747108" y="2212848"/>
            <a:ext cx="1630832" cy="563270"/>
          </a:xfrm>
          <a:prstGeom prst="rect">
            <a:avLst/>
          </a:prstGeom>
          <a:solidFill>
            <a:srgbClr val="E2EEEA"/>
          </a:solidFill>
          <a:ln w="12700">
            <a:solidFill>
              <a:srgbClr val="4B837A"/>
            </a:solidFill>
            <a:prstDash val="solid"/>
          </a:ln>
        </p:spPr>
      </p:sp>
      <p:sp>
        <p:nvSpPr>
          <p:cNvPr id="11" name="Text 9"/>
          <p:cNvSpPr/>
          <p:nvPr/>
        </p:nvSpPr>
        <p:spPr>
          <a:xfrm>
            <a:off x="4783684" y="2267712"/>
            <a:ext cx="1557680" cy="471830"/>
          </a:xfrm>
          <a:prstGeom prst="rect">
            <a:avLst/>
          </a:prstGeom>
          <a:noFill/>
          <a:ln/>
        </p:spPr>
        <p:txBody>
          <a:bodyPr wrap="square" lIns="0" tIns="0" rIns="0" bIns="0" rtlCol="0" anchor="ctr"/>
          <a:lstStyle/>
          <a:p>
            <a:pPr algn="ctr" indent="0" marL="0">
              <a:buNone/>
            </a:pPr>
            <a:r>
              <a:rPr lang="en-US" sz="1200" dirty="0">
                <a:solidFill>
                  <a:srgbClr val="173E37"/>
                </a:solidFill>
              </a:rPr>
              <a:t>Cloud material</a:t>
            </a:r>
            <a:endParaRPr lang="en-US" sz="1200" dirty="0"/>
          </a:p>
          <a:p>
            <a:pPr algn="ctr" indent="0" marL="0">
              <a:buNone/>
            </a:pPr>
            <a:r>
              <a:rPr lang="en-US" sz="1200" dirty="0">
                <a:solidFill>
                  <a:srgbClr val="173E37"/>
                </a:solidFill>
              </a:rPr>
              <a:t>Droplets / ice crystals</a:t>
            </a:r>
            <a:endParaRPr lang="en-US" sz="1200" dirty="0"/>
          </a:p>
        </p:txBody>
      </p:sp>
      <p:sp>
        <p:nvSpPr>
          <p:cNvPr id="12" name="Shape 10"/>
          <p:cNvSpPr/>
          <p:nvPr/>
        </p:nvSpPr>
        <p:spPr>
          <a:xfrm>
            <a:off x="4866437" y="3877056"/>
            <a:ext cx="1511503" cy="563270"/>
          </a:xfrm>
          <a:prstGeom prst="rect">
            <a:avLst/>
          </a:prstGeom>
          <a:solidFill>
            <a:srgbClr val="E2EEEA"/>
          </a:solidFill>
          <a:ln w="12700">
            <a:solidFill>
              <a:srgbClr val="4B837A"/>
            </a:solidFill>
            <a:prstDash val="solid"/>
          </a:ln>
        </p:spPr>
      </p:sp>
      <p:sp>
        <p:nvSpPr>
          <p:cNvPr id="13" name="Text 11"/>
          <p:cNvSpPr/>
          <p:nvPr/>
        </p:nvSpPr>
        <p:spPr>
          <a:xfrm>
            <a:off x="4903013" y="3931920"/>
            <a:ext cx="1438351" cy="471830"/>
          </a:xfrm>
          <a:prstGeom prst="rect">
            <a:avLst/>
          </a:prstGeom>
          <a:noFill/>
          <a:ln/>
        </p:spPr>
        <p:txBody>
          <a:bodyPr wrap="square" lIns="0" tIns="0" rIns="0" bIns="0" rtlCol="0" anchor="ctr"/>
          <a:lstStyle/>
          <a:p>
            <a:pPr algn="ctr" indent="0" marL="0">
              <a:buNone/>
            </a:pPr>
            <a:r>
              <a:rPr lang="en-US" sz="1200" dirty="0">
                <a:solidFill>
                  <a:srgbClr val="173E37"/>
                </a:solidFill>
              </a:rPr>
              <a:t>Land surface</a:t>
            </a:r>
            <a:endParaRPr lang="en-US" sz="1200" dirty="0"/>
          </a:p>
          <a:p>
            <a:pPr algn="ctr" indent="0" marL="0">
              <a:buNone/>
            </a:pPr>
            <a:r>
              <a:rPr lang="en-US" sz="1200" dirty="0">
                <a:solidFill>
                  <a:srgbClr val="173E37"/>
                </a:solidFill>
              </a:rPr>
              <a:t>Water can run downhill</a:t>
            </a:r>
            <a:endParaRPr lang="en-US" sz="1200" dirty="0"/>
          </a:p>
        </p:txBody>
      </p:sp>
      <p:sp>
        <p:nvSpPr>
          <p:cNvPr id="14" name="Shape 12"/>
          <p:cNvSpPr/>
          <p:nvPr/>
        </p:nvSpPr>
        <p:spPr>
          <a:xfrm>
            <a:off x="4707331" y="5189220"/>
            <a:ext cx="1670609" cy="563270"/>
          </a:xfrm>
          <a:prstGeom prst="rect">
            <a:avLst/>
          </a:prstGeom>
          <a:solidFill>
            <a:srgbClr val="F1F1EC"/>
          </a:solidFill>
          <a:ln w="12700">
            <a:solidFill>
              <a:srgbClr val="DDDDDA"/>
            </a:solidFill>
            <a:prstDash val="solid"/>
          </a:ln>
        </p:spPr>
      </p:sp>
      <p:sp>
        <p:nvSpPr>
          <p:cNvPr id="15" name="Text 13"/>
          <p:cNvSpPr/>
          <p:nvPr/>
        </p:nvSpPr>
        <p:spPr>
          <a:xfrm>
            <a:off x="4743907" y="5244084"/>
            <a:ext cx="1597457" cy="471830"/>
          </a:xfrm>
          <a:prstGeom prst="rect">
            <a:avLst/>
          </a:prstGeom>
          <a:noFill/>
          <a:ln/>
        </p:spPr>
        <p:txBody>
          <a:bodyPr wrap="square" lIns="0" tIns="0" rIns="0" bIns="0" rtlCol="0" anchor="ctr"/>
          <a:lstStyle/>
          <a:p>
            <a:pPr algn="ctr" indent="0" marL="0">
              <a:buNone/>
            </a:pPr>
            <a:r>
              <a:rPr lang="en-US" sz="1100" dirty="0">
                <a:solidFill>
                  <a:srgbClr val="999D96"/>
                </a:solidFill>
              </a:rPr>
              <a:t>Soil / groundwater</a:t>
            </a:r>
            <a:endParaRPr lang="en-US" sz="1100" dirty="0"/>
          </a:p>
          <a:p>
            <a:pPr algn="ctr" indent="0" marL="0">
              <a:buNone/>
            </a:pPr>
            <a:r>
              <a:rPr lang="en-US" sz="1100" dirty="0">
                <a:solidFill>
                  <a:srgbClr val="999D96"/>
                </a:solidFill>
              </a:rPr>
              <a:t>Water can be stored</a:t>
            </a:r>
            <a:endParaRPr lang="en-US" sz="1100" dirty="0"/>
          </a:p>
        </p:txBody>
      </p:sp>
      <p:sp>
        <p:nvSpPr>
          <p:cNvPr id="16" name="Shape 14"/>
          <p:cNvSpPr/>
          <p:nvPr/>
        </p:nvSpPr>
        <p:spPr>
          <a:xfrm>
            <a:off x="2559406" y="3941064"/>
            <a:ext cx="1511503" cy="563270"/>
          </a:xfrm>
          <a:prstGeom prst="rect">
            <a:avLst/>
          </a:prstGeom>
          <a:solidFill>
            <a:srgbClr val="F1F1EC"/>
          </a:solidFill>
          <a:ln w="12700">
            <a:solidFill>
              <a:srgbClr val="DDDDDA"/>
            </a:solidFill>
            <a:prstDash val="solid"/>
          </a:ln>
        </p:spPr>
      </p:sp>
      <p:sp>
        <p:nvSpPr>
          <p:cNvPr id="17" name="Text 15"/>
          <p:cNvSpPr/>
          <p:nvPr/>
        </p:nvSpPr>
        <p:spPr>
          <a:xfrm>
            <a:off x="2595982" y="3995928"/>
            <a:ext cx="1438351" cy="471830"/>
          </a:xfrm>
          <a:prstGeom prst="rect">
            <a:avLst/>
          </a:prstGeom>
          <a:noFill/>
          <a:ln/>
        </p:spPr>
        <p:txBody>
          <a:bodyPr wrap="square" lIns="0" tIns="0" rIns="0" bIns="0" rtlCol="0" anchor="ctr"/>
          <a:lstStyle/>
          <a:p>
            <a:pPr algn="ctr" indent="0" marL="0">
              <a:buNone/>
            </a:pPr>
            <a:r>
              <a:rPr lang="en-US" sz="1100" dirty="0">
                <a:solidFill>
                  <a:srgbClr val="999D96"/>
                </a:solidFill>
              </a:rPr>
              <a:t>Plant</a:t>
            </a:r>
            <a:endParaRPr lang="en-US" sz="1100" dirty="0"/>
          </a:p>
          <a:p>
            <a:pPr algn="ctr" indent="0" marL="0">
              <a:buNone/>
            </a:pPr>
            <a:r>
              <a:rPr lang="en-US" sz="1100" dirty="0">
                <a:solidFill>
                  <a:srgbClr val="999D96"/>
                </a:solidFill>
              </a:rPr>
              <a:t>Roots take up water</a:t>
            </a:r>
            <a:endParaRPr lang="en-US" sz="1100" dirty="0"/>
          </a:p>
        </p:txBody>
      </p:sp>
      <p:sp>
        <p:nvSpPr>
          <p:cNvPr id="18" name="Shape 16"/>
          <p:cNvSpPr/>
          <p:nvPr/>
        </p:nvSpPr>
        <p:spPr>
          <a:xfrm>
            <a:off x="1087679" y="2468880"/>
            <a:ext cx="357988" cy="1344168"/>
          </a:xfrm>
          <a:prstGeom prst="line">
            <a:avLst/>
          </a:prstGeom>
          <a:noFill/>
          <a:ln w="22860">
            <a:solidFill>
              <a:srgbClr val="AA7020"/>
            </a:solidFill>
            <a:prstDash val="dash"/>
            <a:headEnd type="none"/>
            <a:tailEnd type="triangle"/>
          </a:ln>
        </p:spPr>
      </p:sp>
      <p:sp>
        <p:nvSpPr>
          <p:cNvPr id="19" name="Text 17"/>
          <p:cNvSpPr/>
          <p:nvPr/>
        </p:nvSpPr>
        <p:spPr>
          <a:xfrm>
            <a:off x="745602" y="2991002"/>
            <a:ext cx="1508760" cy="320040"/>
          </a:xfrm>
          <a:prstGeom prst="rect">
            <a:avLst/>
          </a:prstGeom>
          <a:noFill/>
          <a:ln/>
        </p:spPr>
        <p:txBody>
          <a:bodyPr wrap="square" lIns="0" tIns="0" rIns="0" bIns="0" rtlCol="0" anchor="ctr"/>
          <a:lstStyle/>
          <a:p>
            <a:pPr indent="0" marL="0">
              <a:buNone/>
            </a:pPr>
            <a:r>
              <a:rPr lang="en-US" sz="1000" dirty="0">
                <a:solidFill>
                  <a:srgbClr val="8A5914"/>
                </a:solidFill>
              </a:rPr>
              <a:t>Energy input</a:t>
            </a:r>
            <a:endParaRPr lang="en-US" sz="1000" dirty="0"/>
          </a:p>
        </p:txBody>
      </p:sp>
      <p:sp>
        <p:nvSpPr>
          <p:cNvPr id="20" name="Shape 18"/>
          <p:cNvSpPr/>
          <p:nvPr/>
        </p:nvSpPr>
        <p:spPr>
          <a:xfrm flipV="1">
            <a:off x="2082089" y="2852928"/>
            <a:ext cx="636422" cy="960120"/>
          </a:xfrm>
          <a:prstGeom prst="line">
            <a:avLst/>
          </a:prstGeom>
          <a:noFill/>
          <a:ln w="22860">
            <a:solidFill>
              <a:srgbClr val="16766D"/>
            </a:solidFill>
            <a:prstDash val="solid"/>
            <a:headEnd type="none"/>
            <a:tailEnd type="triangle"/>
          </a:ln>
        </p:spPr>
      </p:sp>
      <p:sp>
        <p:nvSpPr>
          <p:cNvPr id="21" name="Text 19"/>
          <p:cNvSpPr/>
          <p:nvPr/>
        </p:nvSpPr>
        <p:spPr>
          <a:xfrm>
            <a:off x="1803654" y="3259836"/>
            <a:ext cx="1508760" cy="320040"/>
          </a:xfrm>
          <a:prstGeom prst="rect">
            <a:avLst/>
          </a:prstGeom>
          <a:noFill/>
          <a:ln/>
        </p:spPr>
        <p:txBody>
          <a:bodyPr wrap="square" lIns="0" tIns="0" rIns="0" bIns="0" rtlCol="0" anchor="ctr"/>
          <a:lstStyle/>
          <a:p>
            <a:pPr indent="0" marL="0">
              <a:buNone/>
            </a:pPr>
            <a:r>
              <a:rPr lang="en-US" sz="1000" dirty="0">
                <a:solidFill>
                  <a:srgbClr val="16766D"/>
                </a:solidFill>
              </a:rPr>
              <a:t>Evaporation</a:t>
            </a:r>
            <a:endParaRPr lang="en-US" sz="1000" dirty="0"/>
          </a:p>
        </p:txBody>
      </p:sp>
      <p:sp>
        <p:nvSpPr>
          <p:cNvPr id="22" name="Shape 20"/>
          <p:cNvSpPr/>
          <p:nvPr/>
        </p:nvSpPr>
        <p:spPr>
          <a:xfrm>
            <a:off x="4150462" y="2468880"/>
            <a:ext cx="517093" cy="0"/>
          </a:xfrm>
          <a:prstGeom prst="line">
            <a:avLst/>
          </a:prstGeom>
          <a:noFill/>
          <a:ln w="22860">
            <a:solidFill>
              <a:srgbClr val="16766D"/>
            </a:solidFill>
            <a:prstDash val="solid"/>
            <a:headEnd type="none"/>
            <a:tailEnd type="triangle"/>
          </a:ln>
        </p:spPr>
      </p:sp>
      <p:sp>
        <p:nvSpPr>
          <p:cNvPr id="23" name="Text 21"/>
          <p:cNvSpPr/>
          <p:nvPr/>
        </p:nvSpPr>
        <p:spPr>
          <a:xfrm>
            <a:off x="3951580" y="1902866"/>
            <a:ext cx="2103120" cy="320040"/>
          </a:xfrm>
          <a:prstGeom prst="rect">
            <a:avLst/>
          </a:prstGeom>
          <a:noFill/>
          <a:ln/>
        </p:spPr>
        <p:txBody>
          <a:bodyPr wrap="square" lIns="0" tIns="0" rIns="0" bIns="0" rtlCol="0" anchor="ctr"/>
          <a:lstStyle/>
          <a:p>
            <a:pPr indent="0" marL="0">
              <a:buNone/>
            </a:pPr>
            <a:r>
              <a:rPr lang="en-US" sz="1000" dirty="0">
                <a:solidFill>
                  <a:srgbClr val="16766D"/>
                </a:solidFill>
              </a:rPr>
              <a:t>Cooling / condensation</a:t>
            </a:r>
            <a:endParaRPr lang="en-US" sz="1000" dirty="0"/>
          </a:p>
        </p:txBody>
      </p:sp>
      <p:sp>
        <p:nvSpPr>
          <p:cNvPr id="24" name="Shape 22"/>
          <p:cNvSpPr/>
          <p:nvPr/>
        </p:nvSpPr>
        <p:spPr>
          <a:xfrm>
            <a:off x="5661965" y="2852928"/>
            <a:ext cx="0" cy="960120"/>
          </a:xfrm>
          <a:prstGeom prst="line">
            <a:avLst/>
          </a:prstGeom>
          <a:noFill/>
          <a:ln w="22860">
            <a:solidFill>
              <a:srgbClr val="16766D"/>
            </a:solidFill>
            <a:prstDash val="solid"/>
            <a:headEnd type="none"/>
            <a:tailEnd type="triangle"/>
          </a:ln>
        </p:spPr>
      </p:sp>
      <p:sp>
        <p:nvSpPr>
          <p:cNvPr id="25" name="Text 23"/>
          <p:cNvSpPr/>
          <p:nvPr/>
        </p:nvSpPr>
        <p:spPr>
          <a:xfrm>
            <a:off x="5741518" y="3163824"/>
            <a:ext cx="1508760" cy="320040"/>
          </a:xfrm>
          <a:prstGeom prst="rect">
            <a:avLst/>
          </a:prstGeom>
          <a:noFill/>
          <a:ln/>
        </p:spPr>
        <p:txBody>
          <a:bodyPr wrap="square" lIns="0" tIns="0" rIns="0" bIns="0" rtlCol="0" anchor="ctr"/>
          <a:lstStyle/>
          <a:p>
            <a:pPr indent="0" marL="0">
              <a:buNone/>
            </a:pPr>
            <a:r>
              <a:rPr lang="en-US" sz="1000" dirty="0">
                <a:solidFill>
                  <a:srgbClr val="16766D"/>
                </a:solidFill>
              </a:rPr>
              <a:t>Precipitation</a:t>
            </a:r>
            <a:endParaRPr lang="en-US" sz="1000" dirty="0"/>
          </a:p>
        </p:txBody>
      </p:sp>
      <p:sp>
        <p:nvSpPr>
          <p:cNvPr id="26" name="Shape 24"/>
          <p:cNvSpPr/>
          <p:nvPr/>
        </p:nvSpPr>
        <p:spPr>
          <a:xfrm flipH="1">
            <a:off x="2320747" y="4581144"/>
            <a:ext cx="2466137" cy="0"/>
          </a:xfrm>
          <a:prstGeom prst="line">
            <a:avLst/>
          </a:prstGeom>
          <a:noFill/>
          <a:ln w="22860">
            <a:solidFill>
              <a:srgbClr val="16766D"/>
            </a:solidFill>
            <a:prstDash val="solid"/>
            <a:headEnd type="none"/>
            <a:tailEnd type="triangle"/>
          </a:ln>
        </p:spPr>
      </p:sp>
      <p:sp>
        <p:nvSpPr>
          <p:cNvPr id="27" name="Text 25"/>
          <p:cNvSpPr/>
          <p:nvPr/>
        </p:nvSpPr>
        <p:spPr>
          <a:xfrm>
            <a:off x="3100365" y="4655210"/>
            <a:ext cx="1508760" cy="320040"/>
          </a:xfrm>
          <a:prstGeom prst="rect">
            <a:avLst/>
          </a:prstGeom>
          <a:noFill/>
          <a:ln/>
        </p:spPr>
        <p:txBody>
          <a:bodyPr wrap="square" lIns="0" tIns="0" rIns="0" bIns="0" rtlCol="0" anchor="ctr"/>
          <a:lstStyle/>
          <a:p>
            <a:pPr indent="0" marL="0">
              <a:buNone/>
            </a:pPr>
            <a:r>
              <a:rPr lang="en-US" sz="1000" dirty="0">
                <a:solidFill>
                  <a:srgbClr val="16766D"/>
                </a:solidFill>
              </a:rPr>
              <a:t>Runoff / gravity</a:t>
            </a:r>
            <a:endParaRPr lang="en-US" sz="1000" dirty="0"/>
          </a:p>
        </p:txBody>
      </p:sp>
      <p:sp>
        <p:nvSpPr>
          <p:cNvPr id="28" name="Text 26"/>
          <p:cNvSpPr/>
          <p:nvPr/>
        </p:nvSpPr>
        <p:spPr>
          <a:xfrm>
            <a:off x="7680960" y="2148840"/>
            <a:ext cx="3840480" cy="320040"/>
          </a:xfrm>
          <a:prstGeom prst="rect">
            <a:avLst/>
          </a:prstGeom>
          <a:noFill/>
          <a:ln/>
        </p:spPr>
        <p:txBody>
          <a:bodyPr wrap="square" lIns="0" tIns="0" rIns="0" bIns="0" rtlCol="0" anchor="ctr"/>
          <a:lstStyle/>
          <a:p>
            <a:pPr indent="0" marL="0">
              <a:buNone/>
            </a:pPr>
            <a:r>
              <a:rPr lang="en-US" sz="1300" b="1" dirty="0">
                <a:solidFill>
                  <a:srgbClr val="16766D"/>
                </a:solidFill>
              </a:rPr>
              <a:t>PAUSE AND EXPLAIN</a:t>
            </a:r>
            <a:endParaRPr lang="en-US" sz="1300" dirty="0"/>
          </a:p>
        </p:txBody>
      </p:sp>
      <p:sp>
        <p:nvSpPr>
          <p:cNvPr id="29" name="Text 27"/>
          <p:cNvSpPr/>
          <p:nvPr/>
        </p:nvSpPr>
        <p:spPr>
          <a:xfrm>
            <a:off x="7680960" y="2743200"/>
            <a:ext cx="3840480" cy="2560320"/>
          </a:xfrm>
          <a:prstGeom prst="rect">
            <a:avLst/>
          </a:prstGeom>
          <a:noFill/>
          <a:ln/>
        </p:spPr>
        <p:txBody>
          <a:bodyPr wrap="square" lIns="0" tIns="0" rIns="0" bIns="0" rtlCol="0" anchor="ctr"/>
          <a:lstStyle/>
          <a:p>
            <a:pPr indent="0" marL="0">
              <a:buNone/>
            </a:pPr>
            <a:r>
              <a:rPr lang="en-US" sz="2100" dirty="0">
                <a:solidFill>
                  <a:srgbClr val="173E37"/>
                </a:solidFill>
              </a:rPr>
              <a:t>Which arrows show water moving because of gravity?</a:t>
            </a:r>
            <a:endParaRPr lang="en-US" sz="2100" dirty="0"/>
          </a:p>
        </p:txBody>
      </p:sp>
      <p:sp>
        <p:nvSpPr>
          <p:cNvPr id="30" name="Text 28"/>
          <p:cNvSpPr/>
          <p:nvPr/>
        </p:nvSpPr>
        <p:spPr>
          <a:xfrm>
            <a:off x="548640" y="6126480"/>
            <a:ext cx="6583680" cy="219456"/>
          </a:xfrm>
          <a:prstGeom prst="rect">
            <a:avLst/>
          </a:prstGeom>
          <a:noFill/>
          <a:ln/>
        </p:spPr>
        <p:txBody>
          <a:bodyPr wrap="square" lIns="0" tIns="0" rIns="0" bIns="0" rtlCol="0" anchor="ctr"/>
          <a:lstStyle/>
          <a:p>
            <a:pPr indent="0" marL="0">
              <a:buNone/>
            </a:pPr>
            <a:r>
              <a:rPr lang="en-US" sz="1000" dirty="0">
                <a:solidFill>
                  <a:srgbClr val="567368"/>
                </a:solidFill>
              </a:rPr>
              <a:t>Qualitative model. Arrows show selected routes, not quantities or real travel times.</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WATER CYCLE EXPLANATION</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Water can travel through plants</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12</a:t>
            </a:r>
            <a:endParaRPr lang="en-US" sz="1000" dirty="0"/>
          </a:p>
        </p:txBody>
      </p:sp>
      <p:sp>
        <p:nvSpPr>
          <p:cNvPr id="5" name="Text 3"/>
          <p:cNvSpPr/>
          <p:nvPr/>
        </p:nvSpPr>
        <p:spPr>
          <a:xfrm>
            <a:off x="777240" y="1938528"/>
            <a:ext cx="640080" cy="228600"/>
          </a:xfrm>
          <a:prstGeom prst="rect">
            <a:avLst/>
          </a:prstGeom>
          <a:noFill/>
          <a:ln/>
        </p:spPr>
        <p:txBody>
          <a:bodyPr wrap="square" lIns="0" tIns="0" rIns="0" bIns="0" rtlCol="0" anchor="ctr"/>
          <a:lstStyle/>
          <a:p>
            <a:pPr indent="0" marL="0">
              <a:buNone/>
            </a:pPr>
            <a:r>
              <a:rPr lang="en-US" sz="1100" dirty="0">
                <a:solidFill>
                  <a:srgbClr val="8A5914"/>
                </a:solidFill>
              </a:rPr>
              <a:t>SUN</a:t>
            </a:r>
            <a:endParaRPr lang="en-US" sz="1100" dirty="0"/>
          </a:p>
        </p:txBody>
      </p:sp>
      <p:sp>
        <p:nvSpPr>
          <p:cNvPr id="6" name="Shape 4"/>
          <p:cNvSpPr/>
          <p:nvPr/>
        </p:nvSpPr>
        <p:spPr>
          <a:xfrm>
            <a:off x="793333" y="3877056"/>
            <a:ext cx="1471727" cy="563270"/>
          </a:xfrm>
          <a:prstGeom prst="rect">
            <a:avLst/>
          </a:prstGeom>
          <a:solidFill>
            <a:srgbClr val="E2EEEA"/>
          </a:solidFill>
          <a:ln w="12700">
            <a:solidFill>
              <a:srgbClr val="4B837A"/>
            </a:solidFill>
            <a:prstDash val="solid"/>
          </a:ln>
        </p:spPr>
      </p:sp>
      <p:sp>
        <p:nvSpPr>
          <p:cNvPr id="7" name="Text 5"/>
          <p:cNvSpPr/>
          <p:nvPr/>
        </p:nvSpPr>
        <p:spPr>
          <a:xfrm>
            <a:off x="829909" y="3931920"/>
            <a:ext cx="1398575" cy="471830"/>
          </a:xfrm>
          <a:prstGeom prst="rect">
            <a:avLst/>
          </a:prstGeom>
          <a:noFill/>
          <a:ln/>
        </p:spPr>
        <p:txBody>
          <a:bodyPr wrap="square" lIns="0" tIns="0" rIns="0" bIns="0" rtlCol="0" anchor="ctr"/>
          <a:lstStyle/>
          <a:p>
            <a:pPr algn="ctr" indent="0" marL="0">
              <a:buNone/>
            </a:pPr>
            <a:r>
              <a:rPr lang="en-US" sz="1200" dirty="0">
                <a:solidFill>
                  <a:srgbClr val="173E37"/>
                </a:solidFill>
              </a:rPr>
              <a:t>Surface water</a:t>
            </a:r>
            <a:endParaRPr lang="en-US" sz="1200" dirty="0"/>
          </a:p>
          <a:p>
            <a:pPr algn="ctr" indent="0" marL="0">
              <a:buNone/>
            </a:pPr>
            <a:r>
              <a:rPr lang="en-US" sz="1200" dirty="0">
                <a:solidFill>
                  <a:srgbClr val="173E37"/>
                </a:solidFill>
              </a:rPr>
              <a:t>Liquid water</a:t>
            </a:r>
            <a:endParaRPr lang="en-US" sz="1200" dirty="0"/>
          </a:p>
        </p:txBody>
      </p:sp>
      <p:sp>
        <p:nvSpPr>
          <p:cNvPr id="8" name="Shape 6"/>
          <p:cNvSpPr/>
          <p:nvPr/>
        </p:nvSpPr>
        <p:spPr>
          <a:xfrm>
            <a:off x="2559406" y="2212848"/>
            <a:ext cx="1511503" cy="563270"/>
          </a:xfrm>
          <a:prstGeom prst="rect">
            <a:avLst/>
          </a:prstGeom>
          <a:solidFill>
            <a:srgbClr val="E2EEEA"/>
          </a:solidFill>
          <a:ln w="12700">
            <a:solidFill>
              <a:srgbClr val="4B837A"/>
            </a:solidFill>
            <a:prstDash val="solid"/>
          </a:ln>
        </p:spPr>
      </p:sp>
      <p:sp>
        <p:nvSpPr>
          <p:cNvPr id="9" name="Text 7"/>
          <p:cNvSpPr/>
          <p:nvPr/>
        </p:nvSpPr>
        <p:spPr>
          <a:xfrm>
            <a:off x="2595982" y="2267712"/>
            <a:ext cx="1438351" cy="471830"/>
          </a:xfrm>
          <a:prstGeom prst="rect">
            <a:avLst/>
          </a:prstGeom>
          <a:noFill/>
          <a:ln/>
        </p:spPr>
        <p:txBody>
          <a:bodyPr wrap="square" lIns="0" tIns="0" rIns="0" bIns="0" rtlCol="0" anchor="ctr"/>
          <a:lstStyle/>
          <a:p>
            <a:pPr algn="ctr" indent="0" marL="0">
              <a:buNone/>
            </a:pPr>
            <a:r>
              <a:rPr lang="en-US" sz="1200" dirty="0">
                <a:solidFill>
                  <a:srgbClr val="173E37"/>
                </a:solidFill>
              </a:rPr>
              <a:t>Water vapor</a:t>
            </a:r>
            <a:endParaRPr lang="en-US" sz="1200" dirty="0"/>
          </a:p>
          <a:p>
            <a:pPr algn="ctr" indent="0" marL="0">
              <a:buNone/>
            </a:pPr>
            <a:r>
              <a:rPr lang="en-US" sz="1200" dirty="0">
                <a:solidFill>
                  <a:srgbClr val="173E37"/>
                </a:solidFill>
              </a:rPr>
              <a:t>Invisible gas</a:t>
            </a:r>
            <a:endParaRPr lang="en-US" sz="1200" dirty="0"/>
          </a:p>
        </p:txBody>
      </p:sp>
      <p:sp>
        <p:nvSpPr>
          <p:cNvPr id="10" name="Shape 8"/>
          <p:cNvSpPr/>
          <p:nvPr/>
        </p:nvSpPr>
        <p:spPr>
          <a:xfrm>
            <a:off x="4747108" y="2212848"/>
            <a:ext cx="1630832" cy="563270"/>
          </a:xfrm>
          <a:prstGeom prst="rect">
            <a:avLst/>
          </a:prstGeom>
          <a:solidFill>
            <a:srgbClr val="E2EEEA"/>
          </a:solidFill>
          <a:ln w="12700">
            <a:solidFill>
              <a:srgbClr val="4B837A"/>
            </a:solidFill>
            <a:prstDash val="solid"/>
          </a:ln>
        </p:spPr>
      </p:sp>
      <p:sp>
        <p:nvSpPr>
          <p:cNvPr id="11" name="Text 9"/>
          <p:cNvSpPr/>
          <p:nvPr/>
        </p:nvSpPr>
        <p:spPr>
          <a:xfrm>
            <a:off x="4783684" y="2267712"/>
            <a:ext cx="1557680" cy="471830"/>
          </a:xfrm>
          <a:prstGeom prst="rect">
            <a:avLst/>
          </a:prstGeom>
          <a:noFill/>
          <a:ln/>
        </p:spPr>
        <p:txBody>
          <a:bodyPr wrap="square" lIns="0" tIns="0" rIns="0" bIns="0" rtlCol="0" anchor="ctr"/>
          <a:lstStyle/>
          <a:p>
            <a:pPr algn="ctr" indent="0" marL="0">
              <a:buNone/>
            </a:pPr>
            <a:r>
              <a:rPr lang="en-US" sz="1200" dirty="0">
                <a:solidFill>
                  <a:srgbClr val="173E37"/>
                </a:solidFill>
              </a:rPr>
              <a:t>Cloud material</a:t>
            </a:r>
            <a:endParaRPr lang="en-US" sz="1200" dirty="0"/>
          </a:p>
          <a:p>
            <a:pPr algn="ctr" indent="0" marL="0">
              <a:buNone/>
            </a:pPr>
            <a:r>
              <a:rPr lang="en-US" sz="1200" dirty="0">
                <a:solidFill>
                  <a:srgbClr val="173E37"/>
                </a:solidFill>
              </a:rPr>
              <a:t>Droplets / ice crystals</a:t>
            </a:r>
            <a:endParaRPr lang="en-US" sz="1200" dirty="0"/>
          </a:p>
        </p:txBody>
      </p:sp>
      <p:sp>
        <p:nvSpPr>
          <p:cNvPr id="12" name="Shape 10"/>
          <p:cNvSpPr/>
          <p:nvPr/>
        </p:nvSpPr>
        <p:spPr>
          <a:xfrm>
            <a:off x="4866437" y="3877056"/>
            <a:ext cx="1511503" cy="563270"/>
          </a:xfrm>
          <a:prstGeom prst="rect">
            <a:avLst/>
          </a:prstGeom>
          <a:solidFill>
            <a:srgbClr val="E2EEEA"/>
          </a:solidFill>
          <a:ln w="12700">
            <a:solidFill>
              <a:srgbClr val="4B837A"/>
            </a:solidFill>
            <a:prstDash val="solid"/>
          </a:ln>
        </p:spPr>
      </p:sp>
      <p:sp>
        <p:nvSpPr>
          <p:cNvPr id="13" name="Text 11"/>
          <p:cNvSpPr/>
          <p:nvPr/>
        </p:nvSpPr>
        <p:spPr>
          <a:xfrm>
            <a:off x="4903013" y="3931920"/>
            <a:ext cx="1438351" cy="471830"/>
          </a:xfrm>
          <a:prstGeom prst="rect">
            <a:avLst/>
          </a:prstGeom>
          <a:noFill/>
          <a:ln/>
        </p:spPr>
        <p:txBody>
          <a:bodyPr wrap="square" lIns="0" tIns="0" rIns="0" bIns="0" rtlCol="0" anchor="ctr"/>
          <a:lstStyle/>
          <a:p>
            <a:pPr algn="ctr" indent="0" marL="0">
              <a:buNone/>
            </a:pPr>
            <a:r>
              <a:rPr lang="en-US" sz="1200" dirty="0">
                <a:solidFill>
                  <a:srgbClr val="173E37"/>
                </a:solidFill>
              </a:rPr>
              <a:t>Land surface</a:t>
            </a:r>
            <a:endParaRPr lang="en-US" sz="1200" dirty="0"/>
          </a:p>
          <a:p>
            <a:pPr algn="ctr" indent="0" marL="0">
              <a:buNone/>
            </a:pPr>
            <a:r>
              <a:rPr lang="en-US" sz="1200" dirty="0">
                <a:solidFill>
                  <a:srgbClr val="173E37"/>
                </a:solidFill>
              </a:rPr>
              <a:t>Water can run downhill</a:t>
            </a:r>
            <a:endParaRPr lang="en-US" sz="1200" dirty="0"/>
          </a:p>
        </p:txBody>
      </p:sp>
      <p:sp>
        <p:nvSpPr>
          <p:cNvPr id="14" name="Shape 12"/>
          <p:cNvSpPr/>
          <p:nvPr/>
        </p:nvSpPr>
        <p:spPr>
          <a:xfrm>
            <a:off x="4707331" y="5189220"/>
            <a:ext cx="1670609" cy="563270"/>
          </a:xfrm>
          <a:prstGeom prst="rect">
            <a:avLst/>
          </a:prstGeom>
          <a:solidFill>
            <a:srgbClr val="E2EEEA"/>
          </a:solidFill>
          <a:ln w="12700">
            <a:solidFill>
              <a:srgbClr val="4B837A"/>
            </a:solidFill>
            <a:prstDash val="solid"/>
          </a:ln>
        </p:spPr>
      </p:sp>
      <p:sp>
        <p:nvSpPr>
          <p:cNvPr id="15" name="Text 13"/>
          <p:cNvSpPr/>
          <p:nvPr/>
        </p:nvSpPr>
        <p:spPr>
          <a:xfrm>
            <a:off x="4743907" y="5244084"/>
            <a:ext cx="1597457" cy="471830"/>
          </a:xfrm>
          <a:prstGeom prst="rect">
            <a:avLst/>
          </a:prstGeom>
          <a:noFill/>
          <a:ln/>
        </p:spPr>
        <p:txBody>
          <a:bodyPr wrap="square" lIns="0" tIns="0" rIns="0" bIns="0" rtlCol="0" anchor="ctr"/>
          <a:lstStyle/>
          <a:p>
            <a:pPr algn="ctr" indent="0" marL="0">
              <a:buNone/>
            </a:pPr>
            <a:r>
              <a:rPr lang="en-US" sz="1200" dirty="0">
                <a:solidFill>
                  <a:srgbClr val="173E37"/>
                </a:solidFill>
              </a:rPr>
              <a:t>Soil / groundwater</a:t>
            </a:r>
            <a:endParaRPr lang="en-US" sz="1200" dirty="0"/>
          </a:p>
          <a:p>
            <a:pPr algn="ctr" indent="0" marL="0">
              <a:buNone/>
            </a:pPr>
            <a:r>
              <a:rPr lang="en-US" sz="1200" dirty="0">
                <a:solidFill>
                  <a:srgbClr val="173E37"/>
                </a:solidFill>
              </a:rPr>
              <a:t>Water can be stored</a:t>
            </a:r>
            <a:endParaRPr lang="en-US" sz="1200" dirty="0"/>
          </a:p>
        </p:txBody>
      </p:sp>
      <p:sp>
        <p:nvSpPr>
          <p:cNvPr id="16" name="Shape 14"/>
          <p:cNvSpPr/>
          <p:nvPr/>
        </p:nvSpPr>
        <p:spPr>
          <a:xfrm>
            <a:off x="2559406" y="3941064"/>
            <a:ext cx="1511503" cy="563270"/>
          </a:xfrm>
          <a:prstGeom prst="rect">
            <a:avLst/>
          </a:prstGeom>
          <a:solidFill>
            <a:srgbClr val="E2EEEA"/>
          </a:solidFill>
          <a:ln w="12700">
            <a:solidFill>
              <a:srgbClr val="4B837A"/>
            </a:solidFill>
            <a:prstDash val="solid"/>
          </a:ln>
        </p:spPr>
      </p:sp>
      <p:sp>
        <p:nvSpPr>
          <p:cNvPr id="17" name="Text 15"/>
          <p:cNvSpPr/>
          <p:nvPr/>
        </p:nvSpPr>
        <p:spPr>
          <a:xfrm>
            <a:off x="2595982" y="3995928"/>
            <a:ext cx="1438351" cy="471830"/>
          </a:xfrm>
          <a:prstGeom prst="rect">
            <a:avLst/>
          </a:prstGeom>
          <a:noFill/>
          <a:ln/>
        </p:spPr>
        <p:txBody>
          <a:bodyPr wrap="square" lIns="0" tIns="0" rIns="0" bIns="0" rtlCol="0" anchor="ctr"/>
          <a:lstStyle/>
          <a:p>
            <a:pPr algn="ctr" indent="0" marL="0">
              <a:buNone/>
            </a:pPr>
            <a:r>
              <a:rPr lang="en-US" sz="1200" dirty="0">
                <a:solidFill>
                  <a:srgbClr val="173E37"/>
                </a:solidFill>
              </a:rPr>
              <a:t>Plant</a:t>
            </a:r>
            <a:endParaRPr lang="en-US" sz="1200" dirty="0"/>
          </a:p>
          <a:p>
            <a:pPr algn="ctr" indent="0" marL="0">
              <a:buNone/>
            </a:pPr>
            <a:r>
              <a:rPr lang="en-US" sz="1200" dirty="0">
                <a:solidFill>
                  <a:srgbClr val="173E37"/>
                </a:solidFill>
              </a:rPr>
              <a:t>Roots take up water</a:t>
            </a:r>
            <a:endParaRPr lang="en-US" sz="1200" dirty="0"/>
          </a:p>
        </p:txBody>
      </p:sp>
      <p:sp>
        <p:nvSpPr>
          <p:cNvPr id="18" name="Shape 16"/>
          <p:cNvSpPr/>
          <p:nvPr/>
        </p:nvSpPr>
        <p:spPr>
          <a:xfrm>
            <a:off x="1087679" y="2468880"/>
            <a:ext cx="357988" cy="1344168"/>
          </a:xfrm>
          <a:prstGeom prst="line">
            <a:avLst/>
          </a:prstGeom>
          <a:noFill/>
          <a:ln w="22860">
            <a:solidFill>
              <a:srgbClr val="AA7020"/>
            </a:solidFill>
            <a:prstDash val="dash"/>
            <a:headEnd type="none"/>
            <a:tailEnd type="triangle"/>
          </a:ln>
        </p:spPr>
      </p:sp>
      <p:sp>
        <p:nvSpPr>
          <p:cNvPr id="19" name="Text 17"/>
          <p:cNvSpPr/>
          <p:nvPr/>
        </p:nvSpPr>
        <p:spPr>
          <a:xfrm>
            <a:off x="745602" y="2991002"/>
            <a:ext cx="1508760" cy="320040"/>
          </a:xfrm>
          <a:prstGeom prst="rect">
            <a:avLst/>
          </a:prstGeom>
          <a:noFill/>
          <a:ln/>
        </p:spPr>
        <p:txBody>
          <a:bodyPr wrap="square" lIns="0" tIns="0" rIns="0" bIns="0" rtlCol="0" anchor="ctr"/>
          <a:lstStyle/>
          <a:p>
            <a:pPr indent="0" marL="0">
              <a:buNone/>
            </a:pPr>
            <a:r>
              <a:rPr lang="en-US" sz="1000" dirty="0">
                <a:solidFill>
                  <a:srgbClr val="8A5914"/>
                </a:solidFill>
              </a:rPr>
              <a:t>Energy input</a:t>
            </a:r>
            <a:endParaRPr lang="en-US" sz="1000" dirty="0"/>
          </a:p>
        </p:txBody>
      </p:sp>
      <p:sp>
        <p:nvSpPr>
          <p:cNvPr id="20" name="Shape 18"/>
          <p:cNvSpPr/>
          <p:nvPr/>
        </p:nvSpPr>
        <p:spPr>
          <a:xfrm flipV="1">
            <a:off x="2082089" y="2852928"/>
            <a:ext cx="636422" cy="960120"/>
          </a:xfrm>
          <a:prstGeom prst="line">
            <a:avLst/>
          </a:prstGeom>
          <a:noFill/>
          <a:ln w="22860">
            <a:solidFill>
              <a:srgbClr val="16766D"/>
            </a:solidFill>
            <a:prstDash val="solid"/>
            <a:headEnd type="none"/>
            <a:tailEnd type="triangle"/>
          </a:ln>
        </p:spPr>
      </p:sp>
      <p:sp>
        <p:nvSpPr>
          <p:cNvPr id="21" name="Text 19"/>
          <p:cNvSpPr/>
          <p:nvPr/>
        </p:nvSpPr>
        <p:spPr>
          <a:xfrm>
            <a:off x="1803654" y="3259836"/>
            <a:ext cx="1508760" cy="320040"/>
          </a:xfrm>
          <a:prstGeom prst="rect">
            <a:avLst/>
          </a:prstGeom>
          <a:noFill/>
          <a:ln/>
        </p:spPr>
        <p:txBody>
          <a:bodyPr wrap="square" lIns="0" tIns="0" rIns="0" bIns="0" rtlCol="0" anchor="ctr"/>
          <a:lstStyle/>
          <a:p>
            <a:pPr indent="0" marL="0">
              <a:buNone/>
            </a:pPr>
            <a:r>
              <a:rPr lang="en-US" sz="1000" dirty="0">
                <a:solidFill>
                  <a:srgbClr val="16766D"/>
                </a:solidFill>
              </a:rPr>
              <a:t>Evaporation</a:t>
            </a:r>
            <a:endParaRPr lang="en-US" sz="1000" dirty="0"/>
          </a:p>
        </p:txBody>
      </p:sp>
      <p:sp>
        <p:nvSpPr>
          <p:cNvPr id="22" name="Shape 20"/>
          <p:cNvSpPr/>
          <p:nvPr/>
        </p:nvSpPr>
        <p:spPr>
          <a:xfrm>
            <a:off x="4150462" y="2468880"/>
            <a:ext cx="517093" cy="0"/>
          </a:xfrm>
          <a:prstGeom prst="line">
            <a:avLst/>
          </a:prstGeom>
          <a:noFill/>
          <a:ln w="22860">
            <a:solidFill>
              <a:srgbClr val="16766D"/>
            </a:solidFill>
            <a:prstDash val="solid"/>
            <a:headEnd type="none"/>
            <a:tailEnd type="triangle"/>
          </a:ln>
        </p:spPr>
      </p:sp>
      <p:sp>
        <p:nvSpPr>
          <p:cNvPr id="23" name="Text 21"/>
          <p:cNvSpPr/>
          <p:nvPr/>
        </p:nvSpPr>
        <p:spPr>
          <a:xfrm>
            <a:off x="3951580" y="1902866"/>
            <a:ext cx="2103120" cy="320040"/>
          </a:xfrm>
          <a:prstGeom prst="rect">
            <a:avLst/>
          </a:prstGeom>
          <a:noFill/>
          <a:ln/>
        </p:spPr>
        <p:txBody>
          <a:bodyPr wrap="square" lIns="0" tIns="0" rIns="0" bIns="0" rtlCol="0" anchor="ctr"/>
          <a:lstStyle/>
          <a:p>
            <a:pPr indent="0" marL="0">
              <a:buNone/>
            </a:pPr>
            <a:r>
              <a:rPr lang="en-US" sz="1000" dirty="0">
                <a:solidFill>
                  <a:srgbClr val="16766D"/>
                </a:solidFill>
              </a:rPr>
              <a:t>Cooling / condensation</a:t>
            </a:r>
            <a:endParaRPr lang="en-US" sz="1000" dirty="0"/>
          </a:p>
        </p:txBody>
      </p:sp>
      <p:sp>
        <p:nvSpPr>
          <p:cNvPr id="24" name="Shape 22"/>
          <p:cNvSpPr/>
          <p:nvPr/>
        </p:nvSpPr>
        <p:spPr>
          <a:xfrm>
            <a:off x="5661965" y="2852928"/>
            <a:ext cx="0" cy="960120"/>
          </a:xfrm>
          <a:prstGeom prst="line">
            <a:avLst/>
          </a:prstGeom>
          <a:noFill/>
          <a:ln w="22860">
            <a:solidFill>
              <a:srgbClr val="16766D"/>
            </a:solidFill>
            <a:prstDash val="solid"/>
            <a:headEnd type="none"/>
            <a:tailEnd type="triangle"/>
          </a:ln>
        </p:spPr>
      </p:sp>
      <p:sp>
        <p:nvSpPr>
          <p:cNvPr id="25" name="Text 23"/>
          <p:cNvSpPr/>
          <p:nvPr/>
        </p:nvSpPr>
        <p:spPr>
          <a:xfrm>
            <a:off x="5741518" y="3163824"/>
            <a:ext cx="1508760" cy="320040"/>
          </a:xfrm>
          <a:prstGeom prst="rect">
            <a:avLst/>
          </a:prstGeom>
          <a:noFill/>
          <a:ln/>
        </p:spPr>
        <p:txBody>
          <a:bodyPr wrap="square" lIns="0" tIns="0" rIns="0" bIns="0" rtlCol="0" anchor="ctr"/>
          <a:lstStyle/>
          <a:p>
            <a:pPr indent="0" marL="0">
              <a:buNone/>
            </a:pPr>
            <a:r>
              <a:rPr lang="en-US" sz="1000" dirty="0">
                <a:solidFill>
                  <a:srgbClr val="16766D"/>
                </a:solidFill>
              </a:rPr>
              <a:t>Precipitation</a:t>
            </a:r>
            <a:endParaRPr lang="en-US" sz="1000" dirty="0"/>
          </a:p>
        </p:txBody>
      </p:sp>
      <p:sp>
        <p:nvSpPr>
          <p:cNvPr id="26" name="Shape 24"/>
          <p:cNvSpPr/>
          <p:nvPr/>
        </p:nvSpPr>
        <p:spPr>
          <a:xfrm flipH="1">
            <a:off x="2320747" y="4581144"/>
            <a:ext cx="2466137" cy="0"/>
          </a:xfrm>
          <a:prstGeom prst="line">
            <a:avLst/>
          </a:prstGeom>
          <a:noFill/>
          <a:ln w="22860">
            <a:solidFill>
              <a:srgbClr val="16766D"/>
            </a:solidFill>
            <a:prstDash val="solid"/>
            <a:headEnd type="none"/>
            <a:tailEnd type="triangle"/>
          </a:ln>
        </p:spPr>
      </p:sp>
      <p:sp>
        <p:nvSpPr>
          <p:cNvPr id="27" name="Text 25"/>
          <p:cNvSpPr/>
          <p:nvPr/>
        </p:nvSpPr>
        <p:spPr>
          <a:xfrm>
            <a:off x="3100365" y="4655210"/>
            <a:ext cx="1508760" cy="320040"/>
          </a:xfrm>
          <a:prstGeom prst="rect">
            <a:avLst/>
          </a:prstGeom>
          <a:noFill/>
          <a:ln/>
        </p:spPr>
        <p:txBody>
          <a:bodyPr wrap="square" lIns="0" tIns="0" rIns="0" bIns="0" rtlCol="0" anchor="ctr"/>
          <a:lstStyle/>
          <a:p>
            <a:pPr indent="0" marL="0">
              <a:buNone/>
            </a:pPr>
            <a:r>
              <a:rPr lang="en-US" sz="1000" dirty="0">
                <a:solidFill>
                  <a:srgbClr val="16766D"/>
                </a:solidFill>
              </a:rPr>
              <a:t>Runoff / gravity</a:t>
            </a:r>
            <a:endParaRPr lang="en-US" sz="1000" dirty="0"/>
          </a:p>
        </p:txBody>
      </p:sp>
      <p:sp>
        <p:nvSpPr>
          <p:cNvPr id="28" name="Shape 26"/>
          <p:cNvSpPr/>
          <p:nvPr/>
        </p:nvSpPr>
        <p:spPr>
          <a:xfrm>
            <a:off x="5860847" y="4517136"/>
            <a:ext cx="0" cy="608076"/>
          </a:xfrm>
          <a:prstGeom prst="line">
            <a:avLst/>
          </a:prstGeom>
          <a:noFill/>
          <a:ln w="22860">
            <a:solidFill>
              <a:srgbClr val="16766D"/>
            </a:solidFill>
            <a:prstDash val="solid"/>
            <a:headEnd type="none"/>
            <a:tailEnd type="triangle"/>
          </a:ln>
        </p:spPr>
      </p:sp>
      <p:sp>
        <p:nvSpPr>
          <p:cNvPr id="29" name="Text 27"/>
          <p:cNvSpPr/>
          <p:nvPr/>
        </p:nvSpPr>
        <p:spPr>
          <a:xfrm>
            <a:off x="5980176" y="4776826"/>
            <a:ext cx="1508760" cy="320040"/>
          </a:xfrm>
          <a:prstGeom prst="rect">
            <a:avLst/>
          </a:prstGeom>
          <a:noFill/>
          <a:ln/>
        </p:spPr>
        <p:txBody>
          <a:bodyPr wrap="square" lIns="0" tIns="0" rIns="0" bIns="0" rtlCol="0" anchor="ctr"/>
          <a:lstStyle/>
          <a:p>
            <a:pPr indent="0" marL="0">
              <a:buNone/>
            </a:pPr>
            <a:r>
              <a:rPr lang="en-US" sz="1000" dirty="0">
                <a:solidFill>
                  <a:srgbClr val="16766D"/>
                </a:solidFill>
              </a:rPr>
              <a:t>Infiltration</a:t>
            </a:r>
            <a:endParaRPr lang="en-US" sz="1000" dirty="0"/>
          </a:p>
        </p:txBody>
      </p:sp>
      <p:sp>
        <p:nvSpPr>
          <p:cNvPr id="30" name="Shape 28"/>
          <p:cNvSpPr/>
          <p:nvPr/>
        </p:nvSpPr>
        <p:spPr>
          <a:xfrm flipH="1" flipV="1">
            <a:off x="3633368" y="4581144"/>
            <a:ext cx="994410" cy="864108"/>
          </a:xfrm>
          <a:prstGeom prst="line">
            <a:avLst/>
          </a:prstGeom>
          <a:noFill/>
          <a:ln w="22860">
            <a:solidFill>
              <a:srgbClr val="16766D"/>
            </a:solidFill>
            <a:prstDash val="solid"/>
            <a:headEnd type="none"/>
            <a:tailEnd type="triangle"/>
          </a:ln>
        </p:spPr>
      </p:sp>
      <p:sp>
        <p:nvSpPr>
          <p:cNvPr id="31" name="Text 29"/>
          <p:cNvSpPr/>
          <p:nvPr/>
        </p:nvSpPr>
        <p:spPr>
          <a:xfrm>
            <a:off x="3752698" y="5116068"/>
            <a:ext cx="1508760" cy="320040"/>
          </a:xfrm>
          <a:prstGeom prst="rect">
            <a:avLst/>
          </a:prstGeom>
          <a:noFill/>
          <a:ln/>
        </p:spPr>
        <p:txBody>
          <a:bodyPr wrap="square" lIns="0" tIns="0" rIns="0" bIns="0" rtlCol="0" anchor="ctr"/>
          <a:lstStyle/>
          <a:p>
            <a:pPr indent="0" marL="0">
              <a:buNone/>
            </a:pPr>
            <a:r>
              <a:rPr lang="en-US" sz="1000" dirty="0">
                <a:solidFill>
                  <a:srgbClr val="16766D"/>
                </a:solidFill>
              </a:rPr>
              <a:t>Root uptake</a:t>
            </a:r>
            <a:endParaRPr lang="en-US" sz="1000" dirty="0"/>
          </a:p>
        </p:txBody>
      </p:sp>
      <p:sp>
        <p:nvSpPr>
          <p:cNvPr id="32" name="Shape 30"/>
          <p:cNvSpPr/>
          <p:nvPr/>
        </p:nvSpPr>
        <p:spPr>
          <a:xfrm flipV="1">
            <a:off x="3315157" y="2852928"/>
            <a:ext cx="0" cy="1024128"/>
          </a:xfrm>
          <a:prstGeom prst="line">
            <a:avLst/>
          </a:prstGeom>
          <a:noFill/>
          <a:ln w="22860">
            <a:solidFill>
              <a:srgbClr val="16766D"/>
            </a:solidFill>
            <a:prstDash val="solid"/>
            <a:headEnd type="none"/>
            <a:tailEnd type="triangle"/>
          </a:ln>
        </p:spPr>
      </p:sp>
      <p:sp>
        <p:nvSpPr>
          <p:cNvPr id="33" name="Text 31"/>
          <p:cNvSpPr/>
          <p:nvPr/>
        </p:nvSpPr>
        <p:spPr>
          <a:xfrm>
            <a:off x="3434486" y="3259836"/>
            <a:ext cx="1508760" cy="320040"/>
          </a:xfrm>
          <a:prstGeom prst="rect">
            <a:avLst/>
          </a:prstGeom>
          <a:noFill/>
          <a:ln/>
        </p:spPr>
        <p:txBody>
          <a:bodyPr wrap="square" lIns="0" tIns="0" rIns="0" bIns="0" rtlCol="0" anchor="ctr"/>
          <a:lstStyle/>
          <a:p>
            <a:pPr indent="0" marL="0">
              <a:buNone/>
            </a:pPr>
            <a:r>
              <a:rPr lang="en-US" sz="1000" dirty="0">
                <a:solidFill>
                  <a:srgbClr val="16766D"/>
                </a:solidFill>
              </a:rPr>
              <a:t>Transpiration</a:t>
            </a:r>
            <a:endParaRPr lang="en-US" sz="1000" dirty="0"/>
          </a:p>
        </p:txBody>
      </p:sp>
      <p:sp>
        <p:nvSpPr>
          <p:cNvPr id="34" name="Text 32"/>
          <p:cNvSpPr/>
          <p:nvPr/>
        </p:nvSpPr>
        <p:spPr>
          <a:xfrm>
            <a:off x="7680960" y="2148840"/>
            <a:ext cx="3840480" cy="320040"/>
          </a:xfrm>
          <a:prstGeom prst="rect">
            <a:avLst/>
          </a:prstGeom>
          <a:noFill/>
          <a:ln/>
        </p:spPr>
        <p:txBody>
          <a:bodyPr wrap="square" lIns="0" tIns="0" rIns="0" bIns="0" rtlCol="0" anchor="ctr"/>
          <a:lstStyle/>
          <a:p>
            <a:pPr indent="0" marL="0">
              <a:buNone/>
            </a:pPr>
            <a:r>
              <a:rPr lang="en-US" sz="1300" b="1" dirty="0">
                <a:solidFill>
                  <a:srgbClr val="16766D"/>
                </a:solidFill>
              </a:rPr>
              <a:t>PAUSE AND EXPLAIN</a:t>
            </a:r>
            <a:endParaRPr lang="en-US" sz="1300" dirty="0"/>
          </a:p>
        </p:txBody>
      </p:sp>
      <p:sp>
        <p:nvSpPr>
          <p:cNvPr id="35" name="Text 33"/>
          <p:cNvSpPr/>
          <p:nvPr/>
        </p:nvSpPr>
        <p:spPr>
          <a:xfrm>
            <a:off x="7680960" y="2743200"/>
            <a:ext cx="3840480" cy="2560320"/>
          </a:xfrm>
          <a:prstGeom prst="rect">
            <a:avLst/>
          </a:prstGeom>
          <a:noFill/>
          <a:ln/>
        </p:spPr>
        <p:txBody>
          <a:bodyPr wrap="square" lIns="0" tIns="0" rIns="0" bIns="0" rtlCol="0" anchor="ctr"/>
          <a:lstStyle/>
          <a:p>
            <a:pPr indent="0" marL="0">
              <a:buNone/>
            </a:pPr>
            <a:r>
              <a:rPr lang="en-US" sz="2100" dirty="0">
                <a:solidFill>
                  <a:srgbClr val="173E37"/>
                </a:solidFill>
              </a:rPr>
              <a:t>Trace a route that returns water to the air without visiting the ocean.</a:t>
            </a:r>
            <a:endParaRPr lang="en-US" sz="2100" dirty="0"/>
          </a:p>
        </p:txBody>
      </p:sp>
      <p:sp>
        <p:nvSpPr>
          <p:cNvPr id="36" name="Text 34"/>
          <p:cNvSpPr/>
          <p:nvPr/>
        </p:nvSpPr>
        <p:spPr>
          <a:xfrm>
            <a:off x="548640" y="6126480"/>
            <a:ext cx="6583680" cy="219456"/>
          </a:xfrm>
          <a:prstGeom prst="rect">
            <a:avLst/>
          </a:prstGeom>
          <a:noFill/>
          <a:ln/>
        </p:spPr>
        <p:txBody>
          <a:bodyPr wrap="square" lIns="0" tIns="0" rIns="0" bIns="0" rtlCol="0" anchor="ctr"/>
          <a:lstStyle/>
          <a:p>
            <a:pPr indent="0" marL="0">
              <a:buNone/>
            </a:pPr>
            <a:r>
              <a:rPr lang="en-US" sz="1000" dirty="0">
                <a:solidFill>
                  <a:srgbClr val="567368"/>
                </a:solidFill>
              </a:rPr>
              <a:t>Qualitative model. Arrows show selected routes, not quantities or real travel times.</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WATER CYCLE EXPLANATION</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Water can remain in storage</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13</a:t>
            </a:r>
            <a:endParaRPr lang="en-US" sz="1000" dirty="0"/>
          </a:p>
        </p:txBody>
      </p:sp>
      <p:sp>
        <p:nvSpPr>
          <p:cNvPr id="5" name="Text 3"/>
          <p:cNvSpPr/>
          <p:nvPr/>
        </p:nvSpPr>
        <p:spPr>
          <a:xfrm>
            <a:off x="777240" y="1938528"/>
            <a:ext cx="640080" cy="228600"/>
          </a:xfrm>
          <a:prstGeom prst="rect">
            <a:avLst/>
          </a:prstGeom>
          <a:noFill/>
          <a:ln/>
        </p:spPr>
        <p:txBody>
          <a:bodyPr wrap="square" lIns="0" tIns="0" rIns="0" bIns="0" rtlCol="0" anchor="ctr"/>
          <a:lstStyle/>
          <a:p>
            <a:pPr indent="0" marL="0">
              <a:buNone/>
            </a:pPr>
            <a:r>
              <a:rPr lang="en-US" sz="1100" dirty="0">
                <a:solidFill>
                  <a:srgbClr val="8A5914"/>
                </a:solidFill>
              </a:rPr>
              <a:t>SUN</a:t>
            </a:r>
            <a:endParaRPr lang="en-US" sz="1100" dirty="0"/>
          </a:p>
        </p:txBody>
      </p:sp>
      <p:sp>
        <p:nvSpPr>
          <p:cNvPr id="6" name="Shape 4"/>
          <p:cNvSpPr/>
          <p:nvPr/>
        </p:nvSpPr>
        <p:spPr>
          <a:xfrm>
            <a:off x="793333" y="3877056"/>
            <a:ext cx="1471727" cy="563270"/>
          </a:xfrm>
          <a:prstGeom prst="rect">
            <a:avLst/>
          </a:prstGeom>
          <a:solidFill>
            <a:srgbClr val="E2EEEA"/>
          </a:solidFill>
          <a:ln w="12700">
            <a:solidFill>
              <a:srgbClr val="4B837A"/>
            </a:solidFill>
            <a:prstDash val="solid"/>
          </a:ln>
        </p:spPr>
      </p:sp>
      <p:sp>
        <p:nvSpPr>
          <p:cNvPr id="7" name="Text 5"/>
          <p:cNvSpPr/>
          <p:nvPr/>
        </p:nvSpPr>
        <p:spPr>
          <a:xfrm>
            <a:off x="829909" y="3931920"/>
            <a:ext cx="1398575" cy="471830"/>
          </a:xfrm>
          <a:prstGeom prst="rect">
            <a:avLst/>
          </a:prstGeom>
          <a:noFill/>
          <a:ln/>
        </p:spPr>
        <p:txBody>
          <a:bodyPr wrap="square" lIns="0" tIns="0" rIns="0" bIns="0" rtlCol="0" anchor="ctr"/>
          <a:lstStyle/>
          <a:p>
            <a:pPr algn="ctr" indent="0" marL="0">
              <a:buNone/>
            </a:pPr>
            <a:r>
              <a:rPr lang="en-US" sz="1200" dirty="0">
                <a:solidFill>
                  <a:srgbClr val="173E37"/>
                </a:solidFill>
              </a:rPr>
              <a:t>Surface water</a:t>
            </a:r>
            <a:endParaRPr lang="en-US" sz="1200" dirty="0"/>
          </a:p>
          <a:p>
            <a:pPr algn="ctr" indent="0" marL="0">
              <a:buNone/>
            </a:pPr>
            <a:r>
              <a:rPr lang="en-US" sz="1200" dirty="0">
                <a:solidFill>
                  <a:srgbClr val="173E37"/>
                </a:solidFill>
              </a:rPr>
              <a:t>Liquid water</a:t>
            </a:r>
            <a:endParaRPr lang="en-US" sz="1200" dirty="0"/>
          </a:p>
        </p:txBody>
      </p:sp>
      <p:sp>
        <p:nvSpPr>
          <p:cNvPr id="8" name="Shape 6"/>
          <p:cNvSpPr/>
          <p:nvPr/>
        </p:nvSpPr>
        <p:spPr>
          <a:xfrm>
            <a:off x="2559406" y="2212848"/>
            <a:ext cx="1511503" cy="563270"/>
          </a:xfrm>
          <a:prstGeom prst="rect">
            <a:avLst/>
          </a:prstGeom>
          <a:solidFill>
            <a:srgbClr val="E2EEEA"/>
          </a:solidFill>
          <a:ln w="12700">
            <a:solidFill>
              <a:srgbClr val="4B837A"/>
            </a:solidFill>
            <a:prstDash val="solid"/>
          </a:ln>
        </p:spPr>
      </p:sp>
      <p:sp>
        <p:nvSpPr>
          <p:cNvPr id="9" name="Text 7"/>
          <p:cNvSpPr/>
          <p:nvPr/>
        </p:nvSpPr>
        <p:spPr>
          <a:xfrm>
            <a:off x="2595982" y="2267712"/>
            <a:ext cx="1438351" cy="471830"/>
          </a:xfrm>
          <a:prstGeom prst="rect">
            <a:avLst/>
          </a:prstGeom>
          <a:noFill/>
          <a:ln/>
        </p:spPr>
        <p:txBody>
          <a:bodyPr wrap="square" lIns="0" tIns="0" rIns="0" bIns="0" rtlCol="0" anchor="ctr"/>
          <a:lstStyle/>
          <a:p>
            <a:pPr algn="ctr" indent="0" marL="0">
              <a:buNone/>
            </a:pPr>
            <a:r>
              <a:rPr lang="en-US" sz="1200" dirty="0">
                <a:solidFill>
                  <a:srgbClr val="173E37"/>
                </a:solidFill>
              </a:rPr>
              <a:t>Water vapor</a:t>
            </a:r>
            <a:endParaRPr lang="en-US" sz="1200" dirty="0"/>
          </a:p>
          <a:p>
            <a:pPr algn="ctr" indent="0" marL="0">
              <a:buNone/>
            </a:pPr>
            <a:r>
              <a:rPr lang="en-US" sz="1200" dirty="0">
                <a:solidFill>
                  <a:srgbClr val="173E37"/>
                </a:solidFill>
              </a:rPr>
              <a:t>Invisible gas</a:t>
            </a:r>
            <a:endParaRPr lang="en-US" sz="1200" dirty="0"/>
          </a:p>
        </p:txBody>
      </p:sp>
      <p:sp>
        <p:nvSpPr>
          <p:cNvPr id="10" name="Shape 8"/>
          <p:cNvSpPr/>
          <p:nvPr/>
        </p:nvSpPr>
        <p:spPr>
          <a:xfrm>
            <a:off x="4747108" y="2212848"/>
            <a:ext cx="1630832" cy="563270"/>
          </a:xfrm>
          <a:prstGeom prst="rect">
            <a:avLst/>
          </a:prstGeom>
          <a:solidFill>
            <a:srgbClr val="E2EEEA"/>
          </a:solidFill>
          <a:ln w="12700">
            <a:solidFill>
              <a:srgbClr val="4B837A"/>
            </a:solidFill>
            <a:prstDash val="solid"/>
          </a:ln>
        </p:spPr>
      </p:sp>
      <p:sp>
        <p:nvSpPr>
          <p:cNvPr id="11" name="Text 9"/>
          <p:cNvSpPr/>
          <p:nvPr/>
        </p:nvSpPr>
        <p:spPr>
          <a:xfrm>
            <a:off x="4783684" y="2267712"/>
            <a:ext cx="1557680" cy="471830"/>
          </a:xfrm>
          <a:prstGeom prst="rect">
            <a:avLst/>
          </a:prstGeom>
          <a:noFill/>
          <a:ln/>
        </p:spPr>
        <p:txBody>
          <a:bodyPr wrap="square" lIns="0" tIns="0" rIns="0" bIns="0" rtlCol="0" anchor="ctr"/>
          <a:lstStyle/>
          <a:p>
            <a:pPr algn="ctr" indent="0" marL="0">
              <a:buNone/>
            </a:pPr>
            <a:r>
              <a:rPr lang="en-US" sz="1200" dirty="0">
                <a:solidFill>
                  <a:srgbClr val="173E37"/>
                </a:solidFill>
              </a:rPr>
              <a:t>Cloud material</a:t>
            </a:r>
            <a:endParaRPr lang="en-US" sz="1200" dirty="0"/>
          </a:p>
          <a:p>
            <a:pPr algn="ctr" indent="0" marL="0">
              <a:buNone/>
            </a:pPr>
            <a:r>
              <a:rPr lang="en-US" sz="1200" dirty="0">
                <a:solidFill>
                  <a:srgbClr val="173E37"/>
                </a:solidFill>
              </a:rPr>
              <a:t>Droplets / ice crystals</a:t>
            </a:r>
            <a:endParaRPr lang="en-US" sz="1200" dirty="0"/>
          </a:p>
        </p:txBody>
      </p:sp>
      <p:sp>
        <p:nvSpPr>
          <p:cNvPr id="12" name="Shape 10"/>
          <p:cNvSpPr/>
          <p:nvPr/>
        </p:nvSpPr>
        <p:spPr>
          <a:xfrm>
            <a:off x="4866437" y="3877056"/>
            <a:ext cx="1511503" cy="563270"/>
          </a:xfrm>
          <a:prstGeom prst="rect">
            <a:avLst/>
          </a:prstGeom>
          <a:solidFill>
            <a:srgbClr val="E2EEEA"/>
          </a:solidFill>
          <a:ln w="12700">
            <a:solidFill>
              <a:srgbClr val="4B837A"/>
            </a:solidFill>
            <a:prstDash val="solid"/>
          </a:ln>
        </p:spPr>
      </p:sp>
      <p:sp>
        <p:nvSpPr>
          <p:cNvPr id="13" name="Text 11"/>
          <p:cNvSpPr/>
          <p:nvPr/>
        </p:nvSpPr>
        <p:spPr>
          <a:xfrm>
            <a:off x="4903013" y="3931920"/>
            <a:ext cx="1438351" cy="471830"/>
          </a:xfrm>
          <a:prstGeom prst="rect">
            <a:avLst/>
          </a:prstGeom>
          <a:noFill/>
          <a:ln/>
        </p:spPr>
        <p:txBody>
          <a:bodyPr wrap="square" lIns="0" tIns="0" rIns="0" bIns="0" rtlCol="0" anchor="ctr"/>
          <a:lstStyle/>
          <a:p>
            <a:pPr algn="ctr" indent="0" marL="0">
              <a:buNone/>
            </a:pPr>
            <a:r>
              <a:rPr lang="en-US" sz="1200" dirty="0">
                <a:solidFill>
                  <a:srgbClr val="173E37"/>
                </a:solidFill>
              </a:rPr>
              <a:t>Land surface</a:t>
            </a:r>
            <a:endParaRPr lang="en-US" sz="1200" dirty="0"/>
          </a:p>
          <a:p>
            <a:pPr algn="ctr" indent="0" marL="0">
              <a:buNone/>
            </a:pPr>
            <a:r>
              <a:rPr lang="en-US" sz="1200" dirty="0">
                <a:solidFill>
                  <a:srgbClr val="173E37"/>
                </a:solidFill>
              </a:rPr>
              <a:t>Water can run downhill</a:t>
            </a:r>
            <a:endParaRPr lang="en-US" sz="1200" dirty="0"/>
          </a:p>
        </p:txBody>
      </p:sp>
      <p:sp>
        <p:nvSpPr>
          <p:cNvPr id="14" name="Shape 12"/>
          <p:cNvSpPr/>
          <p:nvPr/>
        </p:nvSpPr>
        <p:spPr>
          <a:xfrm>
            <a:off x="4707331" y="5189220"/>
            <a:ext cx="1670609" cy="563270"/>
          </a:xfrm>
          <a:prstGeom prst="rect">
            <a:avLst/>
          </a:prstGeom>
          <a:solidFill>
            <a:srgbClr val="E2EEEA"/>
          </a:solidFill>
          <a:ln w="12700">
            <a:solidFill>
              <a:srgbClr val="4B837A"/>
            </a:solidFill>
            <a:prstDash val="solid"/>
          </a:ln>
        </p:spPr>
      </p:sp>
      <p:sp>
        <p:nvSpPr>
          <p:cNvPr id="15" name="Text 13"/>
          <p:cNvSpPr/>
          <p:nvPr/>
        </p:nvSpPr>
        <p:spPr>
          <a:xfrm>
            <a:off x="4743907" y="5244084"/>
            <a:ext cx="1597457" cy="471830"/>
          </a:xfrm>
          <a:prstGeom prst="rect">
            <a:avLst/>
          </a:prstGeom>
          <a:noFill/>
          <a:ln/>
        </p:spPr>
        <p:txBody>
          <a:bodyPr wrap="square" lIns="0" tIns="0" rIns="0" bIns="0" rtlCol="0" anchor="ctr"/>
          <a:lstStyle/>
          <a:p>
            <a:pPr algn="ctr" indent="0" marL="0">
              <a:buNone/>
            </a:pPr>
            <a:r>
              <a:rPr lang="en-US" sz="1200" dirty="0">
                <a:solidFill>
                  <a:srgbClr val="173E37"/>
                </a:solidFill>
              </a:rPr>
              <a:t>Soil / groundwater</a:t>
            </a:r>
            <a:endParaRPr lang="en-US" sz="1200" dirty="0"/>
          </a:p>
          <a:p>
            <a:pPr algn="ctr" indent="0" marL="0">
              <a:buNone/>
            </a:pPr>
            <a:r>
              <a:rPr lang="en-US" sz="1200" dirty="0">
                <a:solidFill>
                  <a:srgbClr val="173E37"/>
                </a:solidFill>
              </a:rPr>
              <a:t>Water can be stored</a:t>
            </a:r>
            <a:endParaRPr lang="en-US" sz="1200" dirty="0"/>
          </a:p>
        </p:txBody>
      </p:sp>
      <p:sp>
        <p:nvSpPr>
          <p:cNvPr id="16" name="Shape 14"/>
          <p:cNvSpPr/>
          <p:nvPr/>
        </p:nvSpPr>
        <p:spPr>
          <a:xfrm>
            <a:off x="2559406" y="3941064"/>
            <a:ext cx="1511503" cy="563270"/>
          </a:xfrm>
          <a:prstGeom prst="rect">
            <a:avLst/>
          </a:prstGeom>
          <a:solidFill>
            <a:srgbClr val="E2EEEA"/>
          </a:solidFill>
          <a:ln w="12700">
            <a:solidFill>
              <a:srgbClr val="4B837A"/>
            </a:solidFill>
            <a:prstDash val="solid"/>
          </a:ln>
        </p:spPr>
      </p:sp>
      <p:sp>
        <p:nvSpPr>
          <p:cNvPr id="17" name="Text 15"/>
          <p:cNvSpPr/>
          <p:nvPr/>
        </p:nvSpPr>
        <p:spPr>
          <a:xfrm>
            <a:off x="2595982" y="3995928"/>
            <a:ext cx="1438351" cy="471830"/>
          </a:xfrm>
          <a:prstGeom prst="rect">
            <a:avLst/>
          </a:prstGeom>
          <a:noFill/>
          <a:ln/>
        </p:spPr>
        <p:txBody>
          <a:bodyPr wrap="square" lIns="0" tIns="0" rIns="0" bIns="0" rtlCol="0" anchor="ctr"/>
          <a:lstStyle/>
          <a:p>
            <a:pPr algn="ctr" indent="0" marL="0">
              <a:buNone/>
            </a:pPr>
            <a:r>
              <a:rPr lang="en-US" sz="1200" dirty="0">
                <a:solidFill>
                  <a:srgbClr val="173E37"/>
                </a:solidFill>
              </a:rPr>
              <a:t>Plant</a:t>
            </a:r>
            <a:endParaRPr lang="en-US" sz="1200" dirty="0"/>
          </a:p>
          <a:p>
            <a:pPr algn="ctr" indent="0" marL="0">
              <a:buNone/>
            </a:pPr>
            <a:r>
              <a:rPr lang="en-US" sz="1200" dirty="0">
                <a:solidFill>
                  <a:srgbClr val="173E37"/>
                </a:solidFill>
              </a:rPr>
              <a:t>Roots take up water</a:t>
            </a:r>
            <a:endParaRPr lang="en-US" sz="1200" dirty="0"/>
          </a:p>
        </p:txBody>
      </p:sp>
      <p:sp>
        <p:nvSpPr>
          <p:cNvPr id="18" name="Shape 16"/>
          <p:cNvSpPr/>
          <p:nvPr/>
        </p:nvSpPr>
        <p:spPr>
          <a:xfrm>
            <a:off x="1087679" y="2468880"/>
            <a:ext cx="357988" cy="1344168"/>
          </a:xfrm>
          <a:prstGeom prst="line">
            <a:avLst/>
          </a:prstGeom>
          <a:noFill/>
          <a:ln w="22860">
            <a:solidFill>
              <a:srgbClr val="AA7020"/>
            </a:solidFill>
            <a:prstDash val="dash"/>
            <a:headEnd type="none"/>
            <a:tailEnd type="triangle"/>
          </a:ln>
        </p:spPr>
      </p:sp>
      <p:sp>
        <p:nvSpPr>
          <p:cNvPr id="19" name="Text 17"/>
          <p:cNvSpPr/>
          <p:nvPr/>
        </p:nvSpPr>
        <p:spPr>
          <a:xfrm>
            <a:off x="745602" y="2991002"/>
            <a:ext cx="1508760" cy="320040"/>
          </a:xfrm>
          <a:prstGeom prst="rect">
            <a:avLst/>
          </a:prstGeom>
          <a:noFill/>
          <a:ln/>
        </p:spPr>
        <p:txBody>
          <a:bodyPr wrap="square" lIns="0" tIns="0" rIns="0" bIns="0" rtlCol="0" anchor="ctr"/>
          <a:lstStyle/>
          <a:p>
            <a:pPr indent="0" marL="0">
              <a:buNone/>
            </a:pPr>
            <a:r>
              <a:rPr lang="en-US" sz="1000" dirty="0">
                <a:solidFill>
                  <a:srgbClr val="8A5914"/>
                </a:solidFill>
              </a:rPr>
              <a:t>Energy input</a:t>
            </a:r>
            <a:endParaRPr lang="en-US" sz="1000" dirty="0"/>
          </a:p>
        </p:txBody>
      </p:sp>
      <p:sp>
        <p:nvSpPr>
          <p:cNvPr id="20" name="Shape 18"/>
          <p:cNvSpPr/>
          <p:nvPr/>
        </p:nvSpPr>
        <p:spPr>
          <a:xfrm flipV="1">
            <a:off x="2082089" y="2852928"/>
            <a:ext cx="636422" cy="960120"/>
          </a:xfrm>
          <a:prstGeom prst="line">
            <a:avLst/>
          </a:prstGeom>
          <a:noFill/>
          <a:ln w="22860">
            <a:solidFill>
              <a:srgbClr val="16766D"/>
            </a:solidFill>
            <a:prstDash val="solid"/>
            <a:headEnd type="none"/>
            <a:tailEnd type="triangle"/>
          </a:ln>
        </p:spPr>
      </p:sp>
      <p:sp>
        <p:nvSpPr>
          <p:cNvPr id="21" name="Text 19"/>
          <p:cNvSpPr/>
          <p:nvPr/>
        </p:nvSpPr>
        <p:spPr>
          <a:xfrm>
            <a:off x="1803654" y="3259836"/>
            <a:ext cx="1508760" cy="320040"/>
          </a:xfrm>
          <a:prstGeom prst="rect">
            <a:avLst/>
          </a:prstGeom>
          <a:noFill/>
          <a:ln/>
        </p:spPr>
        <p:txBody>
          <a:bodyPr wrap="square" lIns="0" tIns="0" rIns="0" bIns="0" rtlCol="0" anchor="ctr"/>
          <a:lstStyle/>
          <a:p>
            <a:pPr indent="0" marL="0">
              <a:buNone/>
            </a:pPr>
            <a:r>
              <a:rPr lang="en-US" sz="1000" dirty="0">
                <a:solidFill>
                  <a:srgbClr val="16766D"/>
                </a:solidFill>
              </a:rPr>
              <a:t>Evaporation</a:t>
            </a:r>
            <a:endParaRPr lang="en-US" sz="1000" dirty="0"/>
          </a:p>
        </p:txBody>
      </p:sp>
      <p:sp>
        <p:nvSpPr>
          <p:cNvPr id="22" name="Shape 20"/>
          <p:cNvSpPr/>
          <p:nvPr/>
        </p:nvSpPr>
        <p:spPr>
          <a:xfrm>
            <a:off x="4150462" y="2468880"/>
            <a:ext cx="517093" cy="0"/>
          </a:xfrm>
          <a:prstGeom prst="line">
            <a:avLst/>
          </a:prstGeom>
          <a:noFill/>
          <a:ln w="22860">
            <a:solidFill>
              <a:srgbClr val="16766D"/>
            </a:solidFill>
            <a:prstDash val="solid"/>
            <a:headEnd type="none"/>
            <a:tailEnd type="triangle"/>
          </a:ln>
        </p:spPr>
      </p:sp>
      <p:sp>
        <p:nvSpPr>
          <p:cNvPr id="23" name="Text 21"/>
          <p:cNvSpPr/>
          <p:nvPr/>
        </p:nvSpPr>
        <p:spPr>
          <a:xfrm>
            <a:off x="3951580" y="1902866"/>
            <a:ext cx="2103120" cy="320040"/>
          </a:xfrm>
          <a:prstGeom prst="rect">
            <a:avLst/>
          </a:prstGeom>
          <a:noFill/>
          <a:ln/>
        </p:spPr>
        <p:txBody>
          <a:bodyPr wrap="square" lIns="0" tIns="0" rIns="0" bIns="0" rtlCol="0" anchor="ctr"/>
          <a:lstStyle/>
          <a:p>
            <a:pPr indent="0" marL="0">
              <a:buNone/>
            </a:pPr>
            <a:r>
              <a:rPr lang="en-US" sz="1000" dirty="0">
                <a:solidFill>
                  <a:srgbClr val="16766D"/>
                </a:solidFill>
              </a:rPr>
              <a:t>Cooling / condensation</a:t>
            </a:r>
            <a:endParaRPr lang="en-US" sz="1000" dirty="0"/>
          </a:p>
        </p:txBody>
      </p:sp>
      <p:sp>
        <p:nvSpPr>
          <p:cNvPr id="24" name="Shape 22"/>
          <p:cNvSpPr/>
          <p:nvPr/>
        </p:nvSpPr>
        <p:spPr>
          <a:xfrm>
            <a:off x="5661965" y="2852928"/>
            <a:ext cx="0" cy="960120"/>
          </a:xfrm>
          <a:prstGeom prst="line">
            <a:avLst/>
          </a:prstGeom>
          <a:noFill/>
          <a:ln w="22860">
            <a:solidFill>
              <a:srgbClr val="16766D"/>
            </a:solidFill>
            <a:prstDash val="solid"/>
            <a:headEnd type="none"/>
            <a:tailEnd type="triangle"/>
          </a:ln>
        </p:spPr>
      </p:sp>
      <p:sp>
        <p:nvSpPr>
          <p:cNvPr id="25" name="Text 23"/>
          <p:cNvSpPr/>
          <p:nvPr/>
        </p:nvSpPr>
        <p:spPr>
          <a:xfrm>
            <a:off x="5741518" y="3163824"/>
            <a:ext cx="1508760" cy="320040"/>
          </a:xfrm>
          <a:prstGeom prst="rect">
            <a:avLst/>
          </a:prstGeom>
          <a:noFill/>
          <a:ln/>
        </p:spPr>
        <p:txBody>
          <a:bodyPr wrap="square" lIns="0" tIns="0" rIns="0" bIns="0" rtlCol="0" anchor="ctr"/>
          <a:lstStyle/>
          <a:p>
            <a:pPr indent="0" marL="0">
              <a:buNone/>
            </a:pPr>
            <a:r>
              <a:rPr lang="en-US" sz="1000" dirty="0">
                <a:solidFill>
                  <a:srgbClr val="16766D"/>
                </a:solidFill>
              </a:rPr>
              <a:t>Precipitation</a:t>
            </a:r>
            <a:endParaRPr lang="en-US" sz="1000" dirty="0"/>
          </a:p>
        </p:txBody>
      </p:sp>
      <p:sp>
        <p:nvSpPr>
          <p:cNvPr id="26" name="Shape 24"/>
          <p:cNvSpPr/>
          <p:nvPr/>
        </p:nvSpPr>
        <p:spPr>
          <a:xfrm flipH="1">
            <a:off x="2320747" y="4581144"/>
            <a:ext cx="2466137" cy="0"/>
          </a:xfrm>
          <a:prstGeom prst="line">
            <a:avLst/>
          </a:prstGeom>
          <a:noFill/>
          <a:ln w="22860">
            <a:solidFill>
              <a:srgbClr val="16766D"/>
            </a:solidFill>
            <a:prstDash val="solid"/>
            <a:headEnd type="none"/>
            <a:tailEnd type="triangle"/>
          </a:ln>
        </p:spPr>
      </p:sp>
      <p:sp>
        <p:nvSpPr>
          <p:cNvPr id="27" name="Text 25"/>
          <p:cNvSpPr/>
          <p:nvPr/>
        </p:nvSpPr>
        <p:spPr>
          <a:xfrm>
            <a:off x="3100365" y="4655210"/>
            <a:ext cx="1508760" cy="320040"/>
          </a:xfrm>
          <a:prstGeom prst="rect">
            <a:avLst/>
          </a:prstGeom>
          <a:noFill/>
          <a:ln/>
        </p:spPr>
        <p:txBody>
          <a:bodyPr wrap="square" lIns="0" tIns="0" rIns="0" bIns="0" rtlCol="0" anchor="ctr"/>
          <a:lstStyle/>
          <a:p>
            <a:pPr indent="0" marL="0">
              <a:buNone/>
            </a:pPr>
            <a:r>
              <a:rPr lang="en-US" sz="1000" dirty="0">
                <a:solidFill>
                  <a:srgbClr val="16766D"/>
                </a:solidFill>
              </a:rPr>
              <a:t>Runoff / gravity</a:t>
            </a:r>
            <a:endParaRPr lang="en-US" sz="1000" dirty="0"/>
          </a:p>
        </p:txBody>
      </p:sp>
      <p:sp>
        <p:nvSpPr>
          <p:cNvPr id="28" name="Shape 26"/>
          <p:cNvSpPr/>
          <p:nvPr/>
        </p:nvSpPr>
        <p:spPr>
          <a:xfrm>
            <a:off x="5860847" y="4517136"/>
            <a:ext cx="0" cy="608076"/>
          </a:xfrm>
          <a:prstGeom prst="line">
            <a:avLst/>
          </a:prstGeom>
          <a:noFill/>
          <a:ln w="22860">
            <a:solidFill>
              <a:srgbClr val="16766D"/>
            </a:solidFill>
            <a:prstDash val="solid"/>
            <a:headEnd type="none"/>
            <a:tailEnd type="triangle"/>
          </a:ln>
        </p:spPr>
      </p:sp>
      <p:sp>
        <p:nvSpPr>
          <p:cNvPr id="29" name="Text 27"/>
          <p:cNvSpPr/>
          <p:nvPr/>
        </p:nvSpPr>
        <p:spPr>
          <a:xfrm>
            <a:off x="5980176" y="4776826"/>
            <a:ext cx="1508760" cy="320040"/>
          </a:xfrm>
          <a:prstGeom prst="rect">
            <a:avLst/>
          </a:prstGeom>
          <a:noFill/>
          <a:ln/>
        </p:spPr>
        <p:txBody>
          <a:bodyPr wrap="square" lIns="0" tIns="0" rIns="0" bIns="0" rtlCol="0" anchor="ctr"/>
          <a:lstStyle/>
          <a:p>
            <a:pPr indent="0" marL="0">
              <a:buNone/>
            </a:pPr>
            <a:r>
              <a:rPr lang="en-US" sz="1000" dirty="0">
                <a:solidFill>
                  <a:srgbClr val="16766D"/>
                </a:solidFill>
              </a:rPr>
              <a:t>Infiltration</a:t>
            </a:r>
            <a:endParaRPr lang="en-US" sz="1000" dirty="0"/>
          </a:p>
        </p:txBody>
      </p:sp>
      <p:sp>
        <p:nvSpPr>
          <p:cNvPr id="30" name="Shape 28"/>
          <p:cNvSpPr/>
          <p:nvPr/>
        </p:nvSpPr>
        <p:spPr>
          <a:xfrm flipH="1" flipV="1">
            <a:off x="3633368" y="4581144"/>
            <a:ext cx="994410" cy="864108"/>
          </a:xfrm>
          <a:prstGeom prst="line">
            <a:avLst/>
          </a:prstGeom>
          <a:noFill/>
          <a:ln w="22860">
            <a:solidFill>
              <a:srgbClr val="16766D"/>
            </a:solidFill>
            <a:prstDash val="solid"/>
            <a:headEnd type="none"/>
            <a:tailEnd type="triangle"/>
          </a:ln>
        </p:spPr>
      </p:sp>
      <p:sp>
        <p:nvSpPr>
          <p:cNvPr id="31" name="Text 29"/>
          <p:cNvSpPr/>
          <p:nvPr/>
        </p:nvSpPr>
        <p:spPr>
          <a:xfrm>
            <a:off x="3752698" y="5116068"/>
            <a:ext cx="1508760" cy="320040"/>
          </a:xfrm>
          <a:prstGeom prst="rect">
            <a:avLst/>
          </a:prstGeom>
          <a:noFill/>
          <a:ln/>
        </p:spPr>
        <p:txBody>
          <a:bodyPr wrap="square" lIns="0" tIns="0" rIns="0" bIns="0" rtlCol="0" anchor="ctr"/>
          <a:lstStyle/>
          <a:p>
            <a:pPr indent="0" marL="0">
              <a:buNone/>
            </a:pPr>
            <a:r>
              <a:rPr lang="en-US" sz="1000" dirty="0">
                <a:solidFill>
                  <a:srgbClr val="16766D"/>
                </a:solidFill>
              </a:rPr>
              <a:t>Root uptake</a:t>
            </a:r>
            <a:endParaRPr lang="en-US" sz="1000" dirty="0"/>
          </a:p>
        </p:txBody>
      </p:sp>
      <p:sp>
        <p:nvSpPr>
          <p:cNvPr id="32" name="Shape 30"/>
          <p:cNvSpPr/>
          <p:nvPr/>
        </p:nvSpPr>
        <p:spPr>
          <a:xfrm flipV="1">
            <a:off x="3315157" y="2852928"/>
            <a:ext cx="0" cy="1024128"/>
          </a:xfrm>
          <a:prstGeom prst="line">
            <a:avLst/>
          </a:prstGeom>
          <a:noFill/>
          <a:ln w="22860">
            <a:solidFill>
              <a:srgbClr val="16766D"/>
            </a:solidFill>
            <a:prstDash val="solid"/>
            <a:headEnd type="none"/>
            <a:tailEnd type="triangle"/>
          </a:ln>
        </p:spPr>
      </p:sp>
      <p:sp>
        <p:nvSpPr>
          <p:cNvPr id="33" name="Text 31"/>
          <p:cNvSpPr/>
          <p:nvPr/>
        </p:nvSpPr>
        <p:spPr>
          <a:xfrm>
            <a:off x="3434486" y="3259836"/>
            <a:ext cx="1508760" cy="320040"/>
          </a:xfrm>
          <a:prstGeom prst="rect">
            <a:avLst/>
          </a:prstGeom>
          <a:noFill/>
          <a:ln/>
        </p:spPr>
        <p:txBody>
          <a:bodyPr wrap="square" lIns="0" tIns="0" rIns="0" bIns="0" rtlCol="0" anchor="ctr"/>
          <a:lstStyle/>
          <a:p>
            <a:pPr indent="0" marL="0">
              <a:buNone/>
            </a:pPr>
            <a:r>
              <a:rPr lang="en-US" sz="1000" dirty="0">
                <a:solidFill>
                  <a:srgbClr val="16766D"/>
                </a:solidFill>
              </a:rPr>
              <a:t>Transpiration</a:t>
            </a:r>
            <a:endParaRPr lang="en-US" sz="1000" dirty="0"/>
          </a:p>
        </p:txBody>
      </p:sp>
      <p:sp>
        <p:nvSpPr>
          <p:cNvPr id="34" name="Text 32"/>
          <p:cNvSpPr/>
          <p:nvPr/>
        </p:nvSpPr>
        <p:spPr>
          <a:xfrm>
            <a:off x="7680960" y="2148840"/>
            <a:ext cx="3840480" cy="320040"/>
          </a:xfrm>
          <a:prstGeom prst="rect">
            <a:avLst/>
          </a:prstGeom>
          <a:noFill/>
          <a:ln/>
        </p:spPr>
        <p:txBody>
          <a:bodyPr wrap="square" lIns="0" tIns="0" rIns="0" bIns="0" rtlCol="0" anchor="ctr"/>
          <a:lstStyle/>
          <a:p>
            <a:pPr indent="0" marL="0">
              <a:buNone/>
            </a:pPr>
            <a:r>
              <a:rPr lang="en-US" sz="1300" b="1" dirty="0">
                <a:solidFill>
                  <a:srgbClr val="16766D"/>
                </a:solidFill>
              </a:rPr>
              <a:t>PAUSE AND EXPLAIN</a:t>
            </a:r>
            <a:endParaRPr lang="en-US" sz="1300" dirty="0"/>
          </a:p>
        </p:txBody>
      </p:sp>
      <p:sp>
        <p:nvSpPr>
          <p:cNvPr id="35" name="Text 33"/>
          <p:cNvSpPr/>
          <p:nvPr/>
        </p:nvSpPr>
        <p:spPr>
          <a:xfrm>
            <a:off x="7680960" y="2743200"/>
            <a:ext cx="3840480" cy="2560320"/>
          </a:xfrm>
          <a:prstGeom prst="rect">
            <a:avLst/>
          </a:prstGeom>
          <a:noFill/>
          <a:ln/>
        </p:spPr>
        <p:txBody>
          <a:bodyPr wrap="square" lIns="0" tIns="0" rIns="0" bIns="0" rtlCol="0" anchor="ctr"/>
          <a:lstStyle/>
          <a:p>
            <a:pPr indent="0" marL="0">
              <a:buNone/>
            </a:pPr>
            <a:r>
              <a:rPr lang="en-US" sz="2100" dirty="0">
                <a:solidFill>
                  <a:srgbClr val="173E37"/>
                </a:solidFill>
              </a:rPr>
              <a:t>What does a single circular arrow hide?</a:t>
            </a:r>
            <a:endParaRPr lang="en-US" sz="2100" dirty="0"/>
          </a:p>
        </p:txBody>
      </p:sp>
      <p:sp>
        <p:nvSpPr>
          <p:cNvPr id="36" name="Text 34"/>
          <p:cNvSpPr/>
          <p:nvPr/>
        </p:nvSpPr>
        <p:spPr>
          <a:xfrm>
            <a:off x="548640" y="6126480"/>
            <a:ext cx="6583680" cy="219456"/>
          </a:xfrm>
          <a:prstGeom prst="rect">
            <a:avLst/>
          </a:prstGeom>
          <a:noFill/>
          <a:ln/>
        </p:spPr>
        <p:txBody>
          <a:bodyPr wrap="square" lIns="0" tIns="0" rIns="0" bIns="0" rtlCol="0" anchor="ctr"/>
          <a:lstStyle/>
          <a:p>
            <a:pPr indent="0" marL="0">
              <a:buNone/>
            </a:pPr>
            <a:r>
              <a:rPr lang="en-US" sz="1000" dirty="0">
                <a:solidFill>
                  <a:srgbClr val="567368"/>
                </a:solidFill>
              </a:rPr>
              <a:t>Qualitative model. Arrows show selected routes, not quantities or real travel times.</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WATER CYCLE EXPLANATION</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Explain your model</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14</a:t>
            </a:r>
            <a:endParaRPr lang="en-US" sz="1000" dirty="0"/>
          </a:p>
        </p:txBody>
      </p:sp>
      <p:sp>
        <p:nvSpPr>
          <p:cNvPr id="5" name="Text 3"/>
          <p:cNvSpPr/>
          <p:nvPr/>
        </p:nvSpPr>
        <p:spPr>
          <a:xfrm>
            <a:off x="777240" y="1938528"/>
            <a:ext cx="640080" cy="228600"/>
          </a:xfrm>
          <a:prstGeom prst="rect">
            <a:avLst/>
          </a:prstGeom>
          <a:noFill/>
          <a:ln/>
        </p:spPr>
        <p:txBody>
          <a:bodyPr wrap="square" lIns="0" tIns="0" rIns="0" bIns="0" rtlCol="0" anchor="ctr"/>
          <a:lstStyle/>
          <a:p>
            <a:pPr indent="0" marL="0">
              <a:buNone/>
            </a:pPr>
            <a:r>
              <a:rPr lang="en-US" sz="1100" dirty="0">
                <a:solidFill>
                  <a:srgbClr val="8A5914"/>
                </a:solidFill>
              </a:rPr>
              <a:t>SUN</a:t>
            </a:r>
            <a:endParaRPr lang="en-US" sz="1100" dirty="0"/>
          </a:p>
        </p:txBody>
      </p:sp>
      <p:sp>
        <p:nvSpPr>
          <p:cNvPr id="6" name="Shape 4"/>
          <p:cNvSpPr/>
          <p:nvPr/>
        </p:nvSpPr>
        <p:spPr>
          <a:xfrm>
            <a:off x="793333" y="3877056"/>
            <a:ext cx="1471727" cy="563270"/>
          </a:xfrm>
          <a:prstGeom prst="rect">
            <a:avLst/>
          </a:prstGeom>
          <a:solidFill>
            <a:srgbClr val="E2EEEA"/>
          </a:solidFill>
          <a:ln w="12700">
            <a:solidFill>
              <a:srgbClr val="4B837A"/>
            </a:solidFill>
            <a:prstDash val="solid"/>
          </a:ln>
        </p:spPr>
      </p:sp>
      <p:sp>
        <p:nvSpPr>
          <p:cNvPr id="7" name="Text 5"/>
          <p:cNvSpPr/>
          <p:nvPr/>
        </p:nvSpPr>
        <p:spPr>
          <a:xfrm>
            <a:off x="829909" y="3931920"/>
            <a:ext cx="1398575" cy="471830"/>
          </a:xfrm>
          <a:prstGeom prst="rect">
            <a:avLst/>
          </a:prstGeom>
          <a:noFill/>
          <a:ln/>
        </p:spPr>
        <p:txBody>
          <a:bodyPr wrap="square" lIns="0" tIns="0" rIns="0" bIns="0" rtlCol="0" anchor="ctr"/>
          <a:lstStyle/>
          <a:p>
            <a:pPr algn="ctr" indent="0" marL="0">
              <a:buNone/>
            </a:pPr>
            <a:r>
              <a:rPr lang="en-US" sz="1200" dirty="0">
                <a:solidFill>
                  <a:srgbClr val="173E37"/>
                </a:solidFill>
              </a:rPr>
              <a:t>Surface water</a:t>
            </a:r>
            <a:endParaRPr lang="en-US" sz="1200" dirty="0"/>
          </a:p>
          <a:p>
            <a:pPr algn="ctr" indent="0" marL="0">
              <a:buNone/>
            </a:pPr>
            <a:r>
              <a:rPr lang="en-US" sz="1200" dirty="0">
                <a:solidFill>
                  <a:srgbClr val="173E37"/>
                </a:solidFill>
              </a:rPr>
              <a:t>Liquid water</a:t>
            </a:r>
            <a:endParaRPr lang="en-US" sz="1200" dirty="0"/>
          </a:p>
        </p:txBody>
      </p:sp>
      <p:sp>
        <p:nvSpPr>
          <p:cNvPr id="8" name="Shape 6"/>
          <p:cNvSpPr/>
          <p:nvPr/>
        </p:nvSpPr>
        <p:spPr>
          <a:xfrm>
            <a:off x="2559406" y="2212848"/>
            <a:ext cx="1511503" cy="563270"/>
          </a:xfrm>
          <a:prstGeom prst="rect">
            <a:avLst/>
          </a:prstGeom>
          <a:solidFill>
            <a:srgbClr val="E2EEEA"/>
          </a:solidFill>
          <a:ln w="12700">
            <a:solidFill>
              <a:srgbClr val="4B837A"/>
            </a:solidFill>
            <a:prstDash val="solid"/>
          </a:ln>
        </p:spPr>
      </p:sp>
      <p:sp>
        <p:nvSpPr>
          <p:cNvPr id="9" name="Text 7"/>
          <p:cNvSpPr/>
          <p:nvPr/>
        </p:nvSpPr>
        <p:spPr>
          <a:xfrm>
            <a:off x="2595982" y="2267712"/>
            <a:ext cx="1438351" cy="471830"/>
          </a:xfrm>
          <a:prstGeom prst="rect">
            <a:avLst/>
          </a:prstGeom>
          <a:noFill/>
          <a:ln/>
        </p:spPr>
        <p:txBody>
          <a:bodyPr wrap="square" lIns="0" tIns="0" rIns="0" bIns="0" rtlCol="0" anchor="ctr"/>
          <a:lstStyle/>
          <a:p>
            <a:pPr algn="ctr" indent="0" marL="0">
              <a:buNone/>
            </a:pPr>
            <a:r>
              <a:rPr lang="en-US" sz="1200" dirty="0">
                <a:solidFill>
                  <a:srgbClr val="173E37"/>
                </a:solidFill>
              </a:rPr>
              <a:t>Water vapor</a:t>
            </a:r>
            <a:endParaRPr lang="en-US" sz="1200" dirty="0"/>
          </a:p>
          <a:p>
            <a:pPr algn="ctr" indent="0" marL="0">
              <a:buNone/>
            </a:pPr>
            <a:r>
              <a:rPr lang="en-US" sz="1200" dirty="0">
                <a:solidFill>
                  <a:srgbClr val="173E37"/>
                </a:solidFill>
              </a:rPr>
              <a:t>Invisible gas</a:t>
            </a:r>
            <a:endParaRPr lang="en-US" sz="1200" dirty="0"/>
          </a:p>
        </p:txBody>
      </p:sp>
      <p:sp>
        <p:nvSpPr>
          <p:cNvPr id="10" name="Shape 8"/>
          <p:cNvSpPr/>
          <p:nvPr/>
        </p:nvSpPr>
        <p:spPr>
          <a:xfrm>
            <a:off x="4747108" y="2212848"/>
            <a:ext cx="1630832" cy="563270"/>
          </a:xfrm>
          <a:prstGeom prst="rect">
            <a:avLst/>
          </a:prstGeom>
          <a:solidFill>
            <a:srgbClr val="E2EEEA"/>
          </a:solidFill>
          <a:ln w="12700">
            <a:solidFill>
              <a:srgbClr val="4B837A"/>
            </a:solidFill>
            <a:prstDash val="solid"/>
          </a:ln>
        </p:spPr>
      </p:sp>
      <p:sp>
        <p:nvSpPr>
          <p:cNvPr id="11" name="Text 9"/>
          <p:cNvSpPr/>
          <p:nvPr/>
        </p:nvSpPr>
        <p:spPr>
          <a:xfrm>
            <a:off x="4783684" y="2267712"/>
            <a:ext cx="1557680" cy="471830"/>
          </a:xfrm>
          <a:prstGeom prst="rect">
            <a:avLst/>
          </a:prstGeom>
          <a:noFill/>
          <a:ln/>
        </p:spPr>
        <p:txBody>
          <a:bodyPr wrap="square" lIns="0" tIns="0" rIns="0" bIns="0" rtlCol="0" anchor="ctr"/>
          <a:lstStyle/>
          <a:p>
            <a:pPr algn="ctr" indent="0" marL="0">
              <a:buNone/>
            </a:pPr>
            <a:r>
              <a:rPr lang="en-US" sz="1200" dirty="0">
                <a:solidFill>
                  <a:srgbClr val="173E37"/>
                </a:solidFill>
              </a:rPr>
              <a:t>Cloud material</a:t>
            </a:r>
            <a:endParaRPr lang="en-US" sz="1200" dirty="0"/>
          </a:p>
          <a:p>
            <a:pPr algn="ctr" indent="0" marL="0">
              <a:buNone/>
            </a:pPr>
            <a:r>
              <a:rPr lang="en-US" sz="1200" dirty="0">
                <a:solidFill>
                  <a:srgbClr val="173E37"/>
                </a:solidFill>
              </a:rPr>
              <a:t>Droplets / ice crystals</a:t>
            </a:r>
            <a:endParaRPr lang="en-US" sz="1200" dirty="0"/>
          </a:p>
        </p:txBody>
      </p:sp>
      <p:sp>
        <p:nvSpPr>
          <p:cNvPr id="12" name="Shape 10"/>
          <p:cNvSpPr/>
          <p:nvPr/>
        </p:nvSpPr>
        <p:spPr>
          <a:xfrm>
            <a:off x="4866437" y="3877056"/>
            <a:ext cx="1511503" cy="563270"/>
          </a:xfrm>
          <a:prstGeom prst="rect">
            <a:avLst/>
          </a:prstGeom>
          <a:solidFill>
            <a:srgbClr val="E2EEEA"/>
          </a:solidFill>
          <a:ln w="12700">
            <a:solidFill>
              <a:srgbClr val="4B837A"/>
            </a:solidFill>
            <a:prstDash val="solid"/>
          </a:ln>
        </p:spPr>
      </p:sp>
      <p:sp>
        <p:nvSpPr>
          <p:cNvPr id="13" name="Text 11"/>
          <p:cNvSpPr/>
          <p:nvPr/>
        </p:nvSpPr>
        <p:spPr>
          <a:xfrm>
            <a:off x="4903013" y="3931920"/>
            <a:ext cx="1438351" cy="471830"/>
          </a:xfrm>
          <a:prstGeom prst="rect">
            <a:avLst/>
          </a:prstGeom>
          <a:noFill/>
          <a:ln/>
        </p:spPr>
        <p:txBody>
          <a:bodyPr wrap="square" lIns="0" tIns="0" rIns="0" bIns="0" rtlCol="0" anchor="ctr"/>
          <a:lstStyle/>
          <a:p>
            <a:pPr algn="ctr" indent="0" marL="0">
              <a:buNone/>
            </a:pPr>
            <a:r>
              <a:rPr lang="en-US" sz="1200" dirty="0">
                <a:solidFill>
                  <a:srgbClr val="173E37"/>
                </a:solidFill>
              </a:rPr>
              <a:t>Land surface</a:t>
            </a:r>
            <a:endParaRPr lang="en-US" sz="1200" dirty="0"/>
          </a:p>
          <a:p>
            <a:pPr algn="ctr" indent="0" marL="0">
              <a:buNone/>
            </a:pPr>
            <a:r>
              <a:rPr lang="en-US" sz="1200" dirty="0">
                <a:solidFill>
                  <a:srgbClr val="173E37"/>
                </a:solidFill>
              </a:rPr>
              <a:t>Water can run downhill</a:t>
            </a:r>
            <a:endParaRPr lang="en-US" sz="1200" dirty="0"/>
          </a:p>
        </p:txBody>
      </p:sp>
      <p:sp>
        <p:nvSpPr>
          <p:cNvPr id="14" name="Shape 12"/>
          <p:cNvSpPr/>
          <p:nvPr/>
        </p:nvSpPr>
        <p:spPr>
          <a:xfrm>
            <a:off x="4707331" y="5189220"/>
            <a:ext cx="1670609" cy="563270"/>
          </a:xfrm>
          <a:prstGeom prst="rect">
            <a:avLst/>
          </a:prstGeom>
          <a:solidFill>
            <a:srgbClr val="E2EEEA"/>
          </a:solidFill>
          <a:ln w="12700">
            <a:solidFill>
              <a:srgbClr val="4B837A"/>
            </a:solidFill>
            <a:prstDash val="solid"/>
          </a:ln>
        </p:spPr>
      </p:sp>
      <p:sp>
        <p:nvSpPr>
          <p:cNvPr id="15" name="Text 13"/>
          <p:cNvSpPr/>
          <p:nvPr/>
        </p:nvSpPr>
        <p:spPr>
          <a:xfrm>
            <a:off x="4743907" y="5244084"/>
            <a:ext cx="1597457" cy="471830"/>
          </a:xfrm>
          <a:prstGeom prst="rect">
            <a:avLst/>
          </a:prstGeom>
          <a:noFill/>
          <a:ln/>
        </p:spPr>
        <p:txBody>
          <a:bodyPr wrap="square" lIns="0" tIns="0" rIns="0" bIns="0" rtlCol="0" anchor="ctr"/>
          <a:lstStyle/>
          <a:p>
            <a:pPr algn="ctr" indent="0" marL="0">
              <a:buNone/>
            </a:pPr>
            <a:r>
              <a:rPr lang="en-US" sz="1200" dirty="0">
                <a:solidFill>
                  <a:srgbClr val="173E37"/>
                </a:solidFill>
              </a:rPr>
              <a:t>Soil / groundwater</a:t>
            </a:r>
            <a:endParaRPr lang="en-US" sz="1200" dirty="0"/>
          </a:p>
          <a:p>
            <a:pPr algn="ctr" indent="0" marL="0">
              <a:buNone/>
            </a:pPr>
            <a:r>
              <a:rPr lang="en-US" sz="1200" dirty="0">
                <a:solidFill>
                  <a:srgbClr val="173E37"/>
                </a:solidFill>
              </a:rPr>
              <a:t>Water can be stored</a:t>
            </a:r>
            <a:endParaRPr lang="en-US" sz="1200" dirty="0"/>
          </a:p>
        </p:txBody>
      </p:sp>
      <p:sp>
        <p:nvSpPr>
          <p:cNvPr id="16" name="Shape 14"/>
          <p:cNvSpPr/>
          <p:nvPr/>
        </p:nvSpPr>
        <p:spPr>
          <a:xfrm>
            <a:off x="2559406" y="3941064"/>
            <a:ext cx="1511503" cy="563270"/>
          </a:xfrm>
          <a:prstGeom prst="rect">
            <a:avLst/>
          </a:prstGeom>
          <a:solidFill>
            <a:srgbClr val="E2EEEA"/>
          </a:solidFill>
          <a:ln w="12700">
            <a:solidFill>
              <a:srgbClr val="4B837A"/>
            </a:solidFill>
            <a:prstDash val="solid"/>
          </a:ln>
        </p:spPr>
      </p:sp>
      <p:sp>
        <p:nvSpPr>
          <p:cNvPr id="17" name="Text 15"/>
          <p:cNvSpPr/>
          <p:nvPr/>
        </p:nvSpPr>
        <p:spPr>
          <a:xfrm>
            <a:off x="2595982" y="3995928"/>
            <a:ext cx="1438351" cy="471830"/>
          </a:xfrm>
          <a:prstGeom prst="rect">
            <a:avLst/>
          </a:prstGeom>
          <a:noFill/>
          <a:ln/>
        </p:spPr>
        <p:txBody>
          <a:bodyPr wrap="square" lIns="0" tIns="0" rIns="0" bIns="0" rtlCol="0" anchor="ctr"/>
          <a:lstStyle/>
          <a:p>
            <a:pPr algn="ctr" indent="0" marL="0">
              <a:buNone/>
            </a:pPr>
            <a:r>
              <a:rPr lang="en-US" sz="1200" dirty="0">
                <a:solidFill>
                  <a:srgbClr val="173E37"/>
                </a:solidFill>
              </a:rPr>
              <a:t>Plant</a:t>
            </a:r>
            <a:endParaRPr lang="en-US" sz="1200" dirty="0"/>
          </a:p>
          <a:p>
            <a:pPr algn="ctr" indent="0" marL="0">
              <a:buNone/>
            </a:pPr>
            <a:r>
              <a:rPr lang="en-US" sz="1200" dirty="0">
                <a:solidFill>
                  <a:srgbClr val="173E37"/>
                </a:solidFill>
              </a:rPr>
              <a:t>Roots take up water</a:t>
            </a:r>
            <a:endParaRPr lang="en-US" sz="1200" dirty="0"/>
          </a:p>
        </p:txBody>
      </p:sp>
      <p:sp>
        <p:nvSpPr>
          <p:cNvPr id="18" name="Shape 16"/>
          <p:cNvSpPr/>
          <p:nvPr/>
        </p:nvSpPr>
        <p:spPr>
          <a:xfrm>
            <a:off x="1087679" y="2468880"/>
            <a:ext cx="357988" cy="1344168"/>
          </a:xfrm>
          <a:prstGeom prst="line">
            <a:avLst/>
          </a:prstGeom>
          <a:noFill/>
          <a:ln w="22860">
            <a:solidFill>
              <a:srgbClr val="AA7020"/>
            </a:solidFill>
            <a:prstDash val="dash"/>
            <a:headEnd type="none"/>
            <a:tailEnd type="triangle"/>
          </a:ln>
        </p:spPr>
      </p:sp>
      <p:sp>
        <p:nvSpPr>
          <p:cNvPr id="19" name="Text 17"/>
          <p:cNvSpPr/>
          <p:nvPr/>
        </p:nvSpPr>
        <p:spPr>
          <a:xfrm>
            <a:off x="745602" y="2991002"/>
            <a:ext cx="1508760" cy="320040"/>
          </a:xfrm>
          <a:prstGeom prst="rect">
            <a:avLst/>
          </a:prstGeom>
          <a:noFill/>
          <a:ln/>
        </p:spPr>
        <p:txBody>
          <a:bodyPr wrap="square" lIns="0" tIns="0" rIns="0" bIns="0" rtlCol="0" anchor="ctr"/>
          <a:lstStyle/>
          <a:p>
            <a:pPr indent="0" marL="0">
              <a:buNone/>
            </a:pPr>
            <a:r>
              <a:rPr lang="en-US" sz="1000" dirty="0">
                <a:solidFill>
                  <a:srgbClr val="8A5914"/>
                </a:solidFill>
              </a:rPr>
              <a:t>Energy input</a:t>
            </a:r>
            <a:endParaRPr lang="en-US" sz="1000" dirty="0"/>
          </a:p>
        </p:txBody>
      </p:sp>
      <p:sp>
        <p:nvSpPr>
          <p:cNvPr id="20" name="Shape 18"/>
          <p:cNvSpPr/>
          <p:nvPr/>
        </p:nvSpPr>
        <p:spPr>
          <a:xfrm flipV="1">
            <a:off x="2082089" y="2852928"/>
            <a:ext cx="636422" cy="960120"/>
          </a:xfrm>
          <a:prstGeom prst="line">
            <a:avLst/>
          </a:prstGeom>
          <a:noFill/>
          <a:ln w="22860">
            <a:solidFill>
              <a:srgbClr val="16766D"/>
            </a:solidFill>
            <a:prstDash val="solid"/>
            <a:headEnd type="none"/>
            <a:tailEnd type="triangle"/>
          </a:ln>
        </p:spPr>
      </p:sp>
      <p:sp>
        <p:nvSpPr>
          <p:cNvPr id="21" name="Text 19"/>
          <p:cNvSpPr/>
          <p:nvPr/>
        </p:nvSpPr>
        <p:spPr>
          <a:xfrm>
            <a:off x="1803654" y="3259836"/>
            <a:ext cx="1508760" cy="320040"/>
          </a:xfrm>
          <a:prstGeom prst="rect">
            <a:avLst/>
          </a:prstGeom>
          <a:noFill/>
          <a:ln/>
        </p:spPr>
        <p:txBody>
          <a:bodyPr wrap="square" lIns="0" tIns="0" rIns="0" bIns="0" rtlCol="0" anchor="ctr"/>
          <a:lstStyle/>
          <a:p>
            <a:pPr indent="0" marL="0">
              <a:buNone/>
            </a:pPr>
            <a:r>
              <a:rPr lang="en-US" sz="1000" dirty="0">
                <a:solidFill>
                  <a:srgbClr val="16766D"/>
                </a:solidFill>
              </a:rPr>
              <a:t>Evaporation</a:t>
            </a:r>
            <a:endParaRPr lang="en-US" sz="1000" dirty="0"/>
          </a:p>
        </p:txBody>
      </p:sp>
      <p:sp>
        <p:nvSpPr>
          <p:cNvPr id="22" name="Shape 20"/>
          <p:cNvSpPr/>
          <p:nvPr/>
        </p:nvSpPr>
        <p:spPr>
          <a:xfrm>
            <a:off x="4150462" y="2468880"/>
            <a:ext cx="517093" cy="0"/>
          </a:xfrm>
          <a:prstGeom prst="line">
            <a:avLst/>
          </a:prstGeom>
          <a:noFill/>
          <a:ln w="22860">
            <a:solidFill>
              <a:srgbClr val="16766D"/>
            </a:solidFill>
            <a:prstDash val="solid"/>
            <a:headEnd type="none"/>
            <a:tailEnd type="triangle"/>
          </a:ln>
        </p:spPr>
      </p:sp>
      <p:sp>
        <p:nvSpPr>
          <p:cNvPr id="23" name="Text 21"/>
          <p:cNvSpPr/>
          <p:nvPr/>
        </p:nvSpPr>
        <p:spPr>
          <a:xfrm>
            <a:off x="3951580" y="1902866"/>
            <a:ext cx="2103120" cy="320040"/>
          </a:xfrm>
          <a:prstGeom prst="rect">
            <a:avLst/>
          </a:prstGeom>
          <a:noFill/>
          <a:ln/>
        </p:spPr>
        <p:txBody>
          <a:bodyPr wrap="square" lIns="0" tIns="0" rIns="0" bIns="0" rtlCol="0" anchor="ctr"/>
          <a:lstStyle/>
          <a:p>
            <a:pPr indent="0" marL="0">
              <a:buNone/>
            </a:pPr>
            <a:r>
              <a:rPr lang="en-US" sz="1000" dirty="0">
                <a:solidFill>
                  <a:srgbClr val="16766D"/>
                </a:solidFill>
              </a:rPr>
              <a:t>Cooling / condensation</a:t>
            </a:r>
            <a:endParaRPr lang="en-US" sz="1000" dirty="0"/>
          </a:p>
        </p:txBody>
      </p:sp>
      <p:sp>
        <p:nvSpPr>
          <p:cNvPr id="24" name="Shape 22"/>
          <p:cNvSpPr/>
          <p:nvPr/>
        </p:nvSpPr>
        <p:spPr>
          <a:xfrm>
            <a:off x="5661965" y="2852928"/>
            <a:ext cx="0" cy="960120"/>
          </a:xfrm>
          <a:prstGeom prst="line">
            <a:avLst/>
          </a:prstGeom>
          <a:noFill/>
          <a:ln w="22860">
            <a:solidFill>
              <a:srgbClr val="16766D"/>
            </a:solidFill>
            <a:prstDash val="solid"/>
            <a:headEnd type="none"/>
            <a:tailEnd type="triangle"/>
          </a:ln>
        </p:spPr>
      </p:sp>
      <p:sp>
        <p:nvSpPr>
          <p:cNvPr id="25" name="Text 23"/>
          <p:cNvSpPr/>
          <p:nvPr/>
        </p:nvSpPr>
        <p:spPr>
          <a:xfrm>
            <a:off x="5741518" y="3163824"/>
            <a:ext cx="1508760" cy="320040"/>
          </a:xfrm>
          <a:prstGeom prst="rect">
            <a:avLst/>
          </a:prstGeom>
          <a:noFill/>
          <a:ln/>
        </p:spPr>
        <p:txBody>
          <a:bodyPr wrap="square" lIns="0" tIns="0" rIns="0" bIns="0" rtlCol="0" anchor="ctr"/>
          <a:lstStyle/>
          <a:p>
            <a:pPr indent="0" marL="0">
              <a:buNone/>
            </a:pPr>
            <a:r>
              <a:rPr lang="en-US" sz="1000" dirty="0">
                <a:solidFill>
                  <a:srgbClr val="16766D"/>
                </a:solidFill>
              </a:rPr>
              <a:t>Precipitation</a:t>
            </a:r>
            <a:endParaRPr lang="en-US" sz="1000" dirty="0"/>
          </a:p>
        </p:txBody>
      </p:sp>
      <p:sp>
        <p:nvSpPr>
          <p:cNvPr id="26" name="Shape 24"/>
          <p:cNvSpPr/>
          <p:nvPr/>
        </p:nvSpPr>
        <p:spPr>
          <a:xfrm flipH="1">
            <a:off x="2320747" y="4581144"/>
            <a:ext cx="2466137" cy="0"/>
          </a:xfrm>
          <a:prstGeom prst="line">
            <a:avLst/>
          </a:prstGeom>
          <a:noFill/>
          <a:ln w="22860">
            <a:solidFill>
              <a:srgbClr val="16766D"/>
            </a:solidFill>
            <a:prstDash val="solid"/>
            <a:headEnd type="none"/>
            <a:tailEnd type="triangle"/>
          </a:ln>
        </p:spPr>
      </p:sp>
      <p:sp>
        <p:nvSpPr>
          <p:cNvPr id="27" name="Text 25"/>
          <p:cNvSpPr/>
          <p:nvPr/>
        </p:nvSpPr>
        <p:spPr>
          <a:xfrm>
            <a:off x="3100365" y="4655210"/>
            <a:ext cx="1508760" cy="320040"/>
          </a:xfrm>
          <a:prstGeom prst="rect">
            <a:avLst/>
          </a:prstGeom>
          <a:noFill/>
          <a:ln/>
        </p:spPr>
        <p:txBody>
          <a:bodyPr wrap="square" lIns="0" tIns="0" rIns="0" bIns="0" rtlCol="0" anchor="ctr"/>
          <a:lstStyle/>
          <a:p>
            <a:pPr indent="0" marL="0">
              <a:buNone/>
            </a:pPr>
            <a:r>
              <a:rPr lang="en-US" sz="1000" dirty="0">
                <a:solidFill>
                  <a:srgbClr val="16766D"/>
                </a:solidFill>
              </a:rPr>
              <a:t>Runoff / gravity</a:t>
            </a:r>
            <a:endParaRPr lang="en-US" sz="1000" dirty="0"/>
          </a:p>
        </p:txBody>
      </p:sp>
      <p:sp>
        <p:nvSpPr>
          <p:cNvPr id="28" name="Shape 26"/>
          <p:cNvSpPr/>
          <p:nvPr/>
        </p:nvSpPr>
        <p:spPr>
          <a:xfrm>
            <a:off x="5860847" y="4517136"/>
            <a:ext cx="0" cy="608076"/>
          </a:xfrm>
          <a:prstGeom prst="line">
            <a:avLst/>
          </a:prstGeom>
          <a:noFill/>
          <a:ln w="22860">
            <a:solidFill>
              <a:srgbClr val="16766D"/>
            </a:solidFill>
            <a:prstDash val="solid"/>
            <a:headEnd type="none"/>
            <a:tailEnd type="triangle"/>
          </a:ln>
        </p:spPr>
      </p:sp>
      <p:sp>
        <p:nvSpPr>
          <p:cNvPr id="29" name="Text 27"/>
          <p:cNvSpPr/>
          <p:nvPr/>
        </p:nvSpPr>
        <p:spPr>
          <a:xfrm>
            <a:off x="5980176" y="4776826"/>
            <a:ext cx="1508760" cy="320040"/>
          </a:xfrm>
          <a:prstGeom prst="rect">
            <a:avLst/>
          </a:prstGeom>
          <a:noFill/>
          <a:ln/>
        </p:spPr>
        <p:txBody>
          <a:bodyPr wrap="square" lIns="0" tIns="0" rIns="0" bIns="0" rtlCol="0" anchor="ctr"/>
          <a:lstStyle/>
          <a:p>
            <a:pPr indent="0" marL="0">
              <a:buNone/>
            </a:pPr>
            <a:r>
              <a:rPr lang="en-US" sz="1000" dirty="0">
                <a:solidFill>
                  <a:srgbClr val="16766D"/>
                </a:solidFill>
              </a:rPr>
              <a:t>Infiltration</a:t>
            </a:r>
            <a:endParaRPr lang="en-US" sz="1000" dirty="0"/>
          </a:p>
        </p:txBody>
      </p:sp>
      <p:sp>
        <p:nvSpPr>
          <p:cNvPr id="30" name="Shape 28"/>
          <p:cNvSpPr/>
          <p:nvPr/>
        </p:nvSpPr>
        <p:spPr>
          <a:xfrm flipH="1" flipV="1">
            <a:off x="3633368" y="4581144"/>
            <a:ext cx="994410" cy="864108"/>
          </a:xfrm>
          <a:prstGeom prst="line">
            <a:avLst/>
          </a:prstGeom>
          <a:noFill/>
          <a:ln w="22860">
            <a:solidFill>
              <a:srgbClr val="16766D"/>
            </a:solidFill>
            <a:prstDash val="solid"/>
            <a:headEnd type="none"/>
            <a:tailEnd type="triangle"/>
          </a:ln>
        </p:spPr>
      </p:sp>
      <p:sp>
        <p:nvSpPr>
          <p:cNvPr id="31" name="Text 29"/>
          <p:cNvSpPr/>
          <p:nvPr/>
        </p:nvSpPr>
        <p:spPr>
          <a:xfrm>
            <a:off x="3752698" y="5116068"/>
            <a:ext cx="1508760" cy="320040"/>
          </a:xfrm>
          <a:prstGeom prst="rect">
            <a:avLst/>
          </a:prstGeom>
          <a:noFill/>
          <a:ln/>
        </p:spPr>
        <p:txBody>
          <a:bodyPr wrap="square" lIns="0" tIns="0" rIns="0" bIns="0" rtlCol="0" anchor="ctr"/>
          <a:lstStyle/>
          <a:p>
            <a:pPr indent="0" marL="0">
              <a:buNone/>
            </a:pPr>
            <a:r>
              <a:rPr lang="en-US" sz="1000" dirty="0">
                <a:solidFill>
                  <a:srgbClr val="16766D"/>
                </a:solidFill>
              </a:rPr>
              <a:t>Root uptake</a:t>
            </a:r>
            <a:endParaRPr lang="en-US" sz="1000" dirty="0"/>
          </a:p>
        </p:txBody>
      </p:sp>
      <p:sp>
        <p:nvSpPr>
          <p:cNvPr id="32" name="Shape 30"/>
          <p:cNvSpPr/>
          <p:nvPr/>
        </p:nvSpPr>
        <p:spPr>
          <a:xfrm flipV="1">
            <a:off x="3315157" y="2852928"/>
            <a:ext cx="0" cy="1024128"/>
          </a:xfrm>
          <a:prstGeom prst="line">
            <a:avLst/>
          </a:prstGeom>
          <a:noFill/>
          <a:ln w="22860">
            <a:solidFill>
              <a:srgbClr val="16766D"/>
            </a:solidFill>
            <a:prstDash val="solid"/>
            <a:headEnd type="none"/>
            <a:tailEnd type="triangle"/>
          </a:ln>
        </p:spPr>
      </p:sp>
      <p:sp>
        <p:nvSpPr>
          <p:cNvPr id="33" name="Text 31"/>
          <p:cNvSpPr/>
          <p:nvPr/>
        </p:nvSpPr>
        <p:spPr>
          <a:xfrm>
            <a:off x="3434486" y="3259836"/>
            <a:ext cx="1508760" cy="320040"/>
          </a:xfrm>
          <a:prstGeom prst="rect">
            <a:avLst/>
          </a:prstGeom>
          <a:noFill/>
          <a:ln/>
        </p:spPr>
        <p:txBody>
          <a:bodyPr wrap="square" lIns="0" tIns="0" rIns="0" bIns="0" rtlCol="0" anchor="ctr"/>
          <a:lstStyle/>
          <a:p>
            <a:pPr indent="0" marL="0">
              <a:buNone/>
            </a:pPr>
            <a:r>
              <a:rPr lang="en-US" sz="1000" dirty="0">
                <a:solidFill>
                  <a:srgbClr val="16766D"/>
                </a:solidFill>
              </a:rPr>
              <a:t>Transpiration</a:t>
            </a:r>
            <a:endParaRPr lang="en-US" sz="1000" dirty="0"/>
          </a:p>
        </p:txBody>
      </p:sp>
      <p:sp>
        <p:nvSpPr>
          <p:cNvPr id="34" name="Text 32"/>
          <p:cNvSpPr/>
          <p:nvPr/>
        </p:nvSpPr>
        <p:spPr>
          <a:xfrm>
            <a:off x="7680960" y="2148840"/>
            <a:ext cx="3840480" cy="320040"/>
          </a:xfrm>
          <a:prstGeom prst="rect">
            <a:avLst/>
          </a:prstGeom>
          <a:noFill/>
          <a:ln/>
        </p:spPr>
        <p:txBody>
          <a:bodyPr wrap="square" lIns="0" tIns="0" rIns="0" bIns="0" rtlCol="0" anchor="ctr"/>
          <a:lstStyle/>
          <a:p>
            <a:pPr indent="0" marL="0">
              <a:buNone/>
            </a:pPr>
            <a:r>
              <a:rPr lang="en-US" sz="1300" b="1" dirty="0">
                <a:solidFill>
                  <a:srgbClr val="16766D"/>
                </a:solidFill>
              </a:rPr>
              <a:t>PAUSE AND EXPLAIN</a:t>
            </a:r>
            <a:endParaRPr lang="en-US" sz="1300" dirty="0"/>
          </a:p>
        </p:txBody>
      </p:sp>
      <p:sp>
        <p:nvSpPr>
          <p:cNvPr id="35" name="Text 33"/>
          <p:cNvSpPr/>
          <p:nvPr/>
        </p:nvSpPr>
        <p:spPr>
          <a:xfrm>
            <a:off x="7680960" y="2743200"/>
            <a:ext cx="3840480" cy="2560320"/>
          </a:xfrm>
          <a:prstGeom prst="rect">
            <a:avLst/>
          </a:prstGeom>
          <a:noFill/>
          <a:ln/>
        </p:spPr>
        <p:txBody>
          <a:bodyPr wrap="square" lIns="0" tIns="0" rIns="0" bIns="0" rtlCol="0" anchor="ctr"/>
          <a:lstStyle/>
          <a:p>
            <a:pPr indent="0" marL="0">
              <a:buNone/>
            </a:pPr>
            <a:r>
              <a:rPr lang="en-US" sz="2100" dirty="0">
                <a:solidFill>
                  <a:srgbClr val="173E37"/>
                </a:solidFill>
              </a:rPr>
              <a:t>Use evidence to support, extend, or revise your earlier model. Show two possible water routes. Explain one energy transfer and one role of gravity, then state a limitation of your model.</a:t>
            </a:r>
            <a:endParaRPr lang="en-US" sz="2100" dirty="0"/>
          </a:p>
        </p:txBody>
      </p:sp>
      <p:sp>
        <p:nvSpPr>
          <p:cNvPr id="36" name="Text 34"/>
          <p:cNvSpPr/>
          <p:nvPr/>
        </p:nvSpPr>
        <p:spPr>
          <a:xfrm>
            <a:off x="548640" y="6126480"/>
            <a:ext cx="6583680" cy="219456"/>
          </a:xfrm>
          <a:prstGeom prst="rect">
            <a:avLst/>
          </a:prstGeom>
          <a:noFill/>
          <a:ln/>
        </p:spPr>
        <p:txBody>
          <a:bodyPr wrap="square" lIns="0" tIns="0" rIns="0" bIns="0" rtlCol="0" anchor="ctr"/>
          <a:lstStyle/>
          <a:p>
            <a:pPr indent="0" marL="0">
              <a:buNone/>
            </a:pPr>
            <a:r>
              <a:rPr lang="en-US" sz="1000" dirty="0">
                <a:solidFill>
                  <a:srgbClr val="567368"/>
                </a:solidFill>
              </a:rPr>
              <a:t>Qualitative model. Arrows show selected routes, not quantities or real travel times.</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LESSON 2 / DIFFERENT ROUTES AND MODEL LIMITS</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Explain and compare</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15</a:t>
            </a:r>
            <a:endParaRPr lang="en-US" sz="1000" dirty="0"/>
          </a:p>
        </p:txBody>
      </p:sp>
      <p:sp>
        <p:nvSpPr>
          <p:cNvPr id="5" name="Text 3"/>
          <p:cNvSpPr/>
          <p:nvPr/>
        </p:nvSpPr>
        <p:spPr>
          <a:xfrm>
            <a:off x="594360" y="2148840"/>
            <a:ext cx="10881360" cy="3154680"/>
          </a:xfrm>
          <a:prstGeom prst="rect">
            <a:avLst/>
          </a:prstGeom>
          <a:noFill/>
          <a:ln/>
        </p:spPr>
        <p:txBody>
          <a:bodyPr wrap="square" lIns="0" tIns="0" rIns="0" bIns="0" rtlCol="0" anchor="ctr"/>
          <a:lstStyle/>
          <a:p>
            <a:pPr indent="0" marL="0">
              <a:buNone/>
            </a:pPr>
            <a:r>
              <a:rPr lang="en-US" sz="2700" dirty="0">
                <a:solidFill>
                  <a:srgbClr val="173E37"/>
                </a:solidFill>
              </a:rPr>
              <a:t>Use evidence to support, extend, or revise your earlier model. Show two possible water routes. Explain one energy transfer and one role of gravity, then state a limitation of your model.</a:t>
            </a:r>
            <a:endParaRPr lang="en-US" sz="2700" dirty="0"/>
          </a:p>
        </p:txBody>
      </p:sp>
      <p:sp>
        <p:nvSpPr>
          <p:cNvPr id="6" name="Text 4"/>
          <p:cNvSpPr/>
          <p:nvPr/>
        </p:nvSpPr>
        <p:spPr>
          <a:xfrm>
            <a:off x="594360" y="5715000"/>
            <a:ext cx="10881360" cy="365760"/>
          </a:xfrm>
          <a:prstGeom prst="rect">
            <a:avLst/>
          </a:prstGeom>
          <a:noFill/>
          <a:ln/>
        </p:spPr>
        <p:txBody>
          <a:bodyPr wrap="square" lIns="0" tIns="0" rIns="0" bIns="0" rtlCol="0" anchor="ctr"/>
          <a:lstStyle/>
          <a:p>
            <a:pPr indent="0" marL="0">
              <a:buNone/>
            </a:pPr>
            <a:r>
              <a:rPr lang="en-US" sz="1700" dirty="0">
                <a:solidFill>
                  <a:srgbClr val="567368"/>
                </a:solidFill>
              </a:rPr>
              <a:t>Write, sketch, or explain your reasoning.</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7F2"/>
        </a:solidFill>
      </p:bgPr>
    </p:bg>
    <p:spTree>
      <p:nvGrpSpPr>
        <p:cNvPr id="1" name=""/>
        <p:cNvGrpSpPr/>
        <p:nvPr/>
      </p:nvGrpSpPr>
      <p:grpSpPr>
        <a:xfrm>
          <a:off x="0" y="0"/>
          <a:ext cx="0" cy="0"/>
          <a:chOff x="0" y="0"/>
          <a:chExt cx="0" cy="0"/>
        </a:xfrm>
      </p:grpSpPr>
      <p:sp>
        <p:nvSpPr>
          <p:cNvPr id="2" name="Text 0"/>
          <p:cNvSpPr/>
          <p:nvPr/>
        </p:nvSpPr>
        <p:spPr>
          <a:xfrm>
            <a:off x="502920" y="274320"/>
            <a:ext cx="11155680" cy="274320"/>
          </a:xfrm>
          <a:prstGeom prst="rect">
            <a:avLst/>
          </a:prstGeom>
          <a:noFill/>
          <a:ln/>
        </p:spPr>
        <p:txBody>
          <a:bodyPr wrap="square" lIns="0" tIns="0" rIns="0" bIns="0" rtlCol="0" anchor="ctr"/>
          <a:lstStyle/>
          <a:p>
            <a:pPr indent="0" marL="0">
              <a:buNone/>
            </a:pPr>
            <a:r>
              <a:rPr lang="en-US" sz="1200" dirty="0">
                <a:solidFill>
                  <a:srgbClr val="567368"/>
                </a:solidFill>
              </a:rPr>
              <a:t>LESSON 2 / DIFFERENT ROUTES AND MODEL LIMITS</a:t>
            </a:r>
            <a:endParaRPr lang="en-US" sz="1200" dirty="0"/>
          </a:p>
        </p:txBody>
      </p:sp>
      <p:sp>
        <p:nvSpPr>
          <p:cNvPr id="3" name="Text 1"/>
          <p:cNvSpPr/>
          <p:nvPr/>
        </p:nvSpPr>
        <p:spPr>
          <a:xfrm>
            <a:off x="502920" y="777240"/>
            <a:ext cx="11155680" cy="868680"/>
          </a:xfrm>
          <a:prstGeom prst="rect">
            <a:avLst/>
          </a:prstGeom>
          <a:noFill/>
          <a:ln/>
        </p:spPr>
        <p:txBody>
          <a:bodyPr wrap="square" lIns="0" tIns="0" rIns="0" bIns="0" rtlCol="0" anchor="ctr"/>
          <a:lstStyle/>
          <a:p>
            <a:pPr indent="0" marL="0">
              <a:buNone/>
            </a:pPr>
            <a:r>
              <a:rPr lang="en-US" sz="3200" b="1" dirty="0">
                <a:solidFill>
                  <a:srgbClr val="173E37"/>
                </a:solidFill>
              </a:rPr>
              <a:t>Exit ticket</a:t>
            </a:r>
            <a:endParaRPr lang="en-US" sz="3200" dirty="0"/>
          </a:p>
        </p:txBody>
      </p:sp>
      <p:sp>
        <p:nvSpPr>
          <p:cNvPr id="4" name="Text 2"/>
          <p:cNvSpPr/>
          <p:nvPr/>
        </p:nvSpPr>
        <p:spPr>
          <a:xfrm>
            <a:off x="502920" y="6492240"/>
            <a:ext cx="11155680" cy="182880"/>
          </a:xfrm>
          <a:prstGeom prst="rect">
            <a:avLst/>
          </a:prstGeom>
          <a:noFill/>
          <a:ln/>
        </p:spPr>
        <p:txBody>
          <a:bodyPr wrap="square" lIns="0" tIns="0" rIns="0" bIns="0" rtlCol="0" anchor="ctr"/>
          <a:lstStyle/>
          <a:p>
            <a:pPr indent="0" marL="0">
              <a:buNone/>
            </a:pPr>
            <a:r>
              <a:rPr lang="en-US" sz="1000" dirty="0">
                <a:solidFill>
                  <a:srgbClr val="567368"/>
                </a:solidFill>
              </a:rPr>
              <a:t>PrepMyLesson · Revision 1 · 16</a:t>
            </a:r>
            <a:endParaRPr lang="en-US" sz="1000" dirty="0"/>
          </a:p>
        </p:txBody>
      </p:sp>
      <p:sp>
        <p:nvSpPr>
          <p:cNvPr id="5" name="Text 3"/>
          <p:cNvSpPr/>
          <p:nvPr/>
        </p:nvSpPr>
        <p:spPr>
          <a:xfrm>
            <a:off x="594360" y="2148840"/>
            <a:ext cx="10881360" cy="3154680"/>
          </a:xfrm>
          <a:prstGeom prst="rect">
            <a:avLst/>
          </a:prstGeom>
          <a:noFill/>
          <a:ln/>
        </p:spPr>
        <p:txBody>
          <a:bodyPr wrap="square" lIns="0" tIns="0" rIns="0" bIns="0" rtlCol="0" anchor="ctr"/>
          <a:lstStyle/>
          <a:p>
            <a:pPr indent="0" marL="0">
              <a:buNone/>
            </a:pPr>
            <a:r>
              <a:rPr lang="en-US" sz="2700" dirty="0">
                <a:solidFill>
                  <a:srgbClr val="173E37"/>
                </a:solidFill>
              </a:rPr>
              <a:t>Correct two problems in this claim: Water follows one fixed circle, and the Sun pulls rain down.</a:t>
            </a:r>
            <a:endParaRPr lang="en-US" sz="2700" dirty="0"/>
          </a:p>
        </p:txBody>
      </p:sp>
      <p:sp>
        <p:nvSpPr>
          <p:cNvPr id="6" name="Text 4"/>
          <p:cNvSpPr/>
          <p:nvPr/>
        </p:nvSpPr>
        <p:spPr>
          <a:xfrm>
            <a:off x="594360" y="5715000"/>
            <a:ext cx="10881360" cy="365760"/>
          </a:xfrm>
          <a:prstGeom prst="rect">
            <a:avLst/>
          </a:prstGeom>
          <a:noFill/>
          <a:ln/>
        </p:spPr>
        <p:txBody>
          <a:bodyPr wrap="square" lIns="0" tIns="0" rIns="0" bIns="0" rtlCol="0" anchor="ctr"/>
          <a:lstStyle/>
          <a:p>
            <a:pPr indent="0" marL="0">
              <a:buNone/>
            </a:pPr>
            <a:r>
              <a:rPr lang="en-US" sz="1700" dirty="0">
                <a:solidFill>
                  <a:srgbClr val="567368"/>
                </a:solidFill>
              </a:rPr>
              <a:t>Write, sketch, or explain your reasoning.</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PrepMyLesson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water cycle</dc:title>
  <dc:subject>Middle school science teaching materials</dc:subject>
  <dc:creator>PrepMyLesson</dc:creator>
  <cp:lastModifiedBy>PrepMyLesson</cp:lastModifiedBy>
  <cp:revision>1</cp:revision>
  <dcterms:created xsi:type="dcterms:W3CDTF">2026-10-20T09:05:36Z</dcterms:created>
  <dcterms:modified xsi:type="dcterms:W3CDTF">2026-10-20T09:05:36Z</dcterms:modified>
</cp:coreProperties>
</file>